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6" r:id="rId10"/>
    <p:sldId id="277" r:id="rId11"/>
    <p:sldId id="264" r:id="rId12"/>
    <p:sldId id="265" r:id="rId13"/>
    <p:sldId id="266" r:id="rId14"/>
    <p:sldId id="267" r:id="rId15"/>
    <p:sldId id="272" r:id="rId16"/>
    <p:sldId id="269" r:id="rId17"/>
    <p:sldId id="275" r:id="rId18"/>
    <p:sldId id="273" r:id="rId19"/>
    <p:sldId id="280" r:id="rId20"/>
    <p:sldId id="281" r:id="rId21"/>
    <p:sldId id="282" r:id="rId22"/>
    <p:sldId id="283" r:id="rId23"/>
    <p:sldId id="284" r:id="rId24"/>
    <p:sldId id="278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3333"/>
    <a:srgbClr val="2C2C2C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37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1" d="100"/>
          <a:sy n="71" d="100"/>
        </p:scale>
        <p:origin x="-327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626178-8CE6-449F-9139-D133900CD971}" type="datetimeFigureOut">
              <a:rPr lang="ru-RU" smtClean="0"/>
              <a:t>13.01.2013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ECA198-C34B-4988-B3CF-434D17546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58838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51C54-BFAB-4CBC-8180-8AC87DCE1E60}" type="datetimeFigureOut">
              <a:rPr lang="ru-RU" smtClean="0"/>
              <a:t>13.01.2013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A7AA6E-E8B6-42FC-968D-0E71919A90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5130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effectLst>
            <a:outerShdw blurRad="63500" dist="12700" dir="2700000" algn="tl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>
              <a:defRPr sz="5400" b="1">
                <a:solidFill>
                  <a:srgbClr val="2C2C2C"/>
                </a:solidFill>
                <a:effectLst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4437112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13.01.2013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6327638"/>
            <a:ext cx="389005" cy="38900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5506498" y="6054451"/>
            <a:ext cx="626498" cy="62649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6329956" y="5667585"/>
            <a:ext cx="1008982" cy="100898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7465250" y="5168145"/>
            <a:ext cx="1477251" cy="147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823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13.01.2013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11" name="Группа 10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2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9256386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13.01.2013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8" name="Группа 7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9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96555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Tx/>
              <a:buBlip>
                <a:blip r:embed="rId2"/>
              </a:buBlip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FontTx/>
              <a:buBlip>
                <a:blip r:embed="rId2"/>
              </a:buBlip>
              <a:defRPr/>
            </a:lvl3pPr>
            <a:lvl4pPr marL="1600200" indent="-228600">
              <a:buFontTx/>
              <a:buBlip>
                <a:blip r:embed="rId2"/>
              </a:buBlip>
              <a:defRPr/>
            </a:lvl4pPr>
            <a:lvl5pPr marL="2057400" indent="-228600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13.01.2013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14" name="Группа 13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5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84636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4415904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2C2C2C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ru-RU" dirty="0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13.01.2013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10" name="Группа 9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1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11725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grpSp>
        <p:nvGrpSpPr>
          <p:cNvPr id="11" name="Группа 10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2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  <p:sp>
        <p:nvSpPr>
          <p:cNvPr id="14" name="Дата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13.01.2013</a:t>
            </a:fld>
            <a:endParaRPr lang="ru-RU"/>
          </a:p>
        </p:txBody>
      </p:sp>
      <p:sp>
        <p:nvSpPr>
          <p:cNvPr id="15" name="Нижний колонтитул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8555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13.01.2013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4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03530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13.01.2013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9" name="Группа 8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0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42908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13.01.2013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7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76180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13.01.2013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8" name="Группа 7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9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91657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13.01.2013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9" name="Группа 8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0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72933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AF0DE0-F9E8-4698-8015-64F385BD0EA0}" type="datetimeFigureOut">
              <a:rPr lang="ru-RU" smtClean="0"/>
              <a:t>13.01.2013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94826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76BE9-5A7E-4A71-A01F-2AD43EF475E2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10" name="Группа 9"/>
          <p:cNvGrpSpPr/>
          <p:nvPr userDrawn="1"/>
        </p:nvGrpSpPr>
        <p:grpSpPr>
          <a:xfrm>
            <a:off x="169352" y="6441747"/>
            <a:ext cx="1678573" cy="311210"/>
            <a:chOff x="723027" y="5390004"/>
            <a:chExt cx="1678573" cy="311210"/>
          </a:xfrm>
        </p:grpSpPr>
        <p:sp>
          <p:nvSpPr>
            <p:cNvPr id="8" name="Скругленный прямоугольник 7"/>
            <p:cNvSpPr/>
            <p:nvPr userDrawn="1"/>
          </p:nvSpPr>
          <p:spPr>
            <a:xfrm>
              <a:off x="723027" y="5427219"/>
              <a:ext cx="1316596" cy="273995"/>
            </a:xfrm>
            <a:prstGeom prst="roundRect">
              <a:avLst/>
            </a:prstGeom>
            <a:solidFill>
              <a:srgbClr val="DD3333"/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777820" y="5390004"/>
              <a:ext cx="16237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atdays.com</a:t>
              </a:r>
              <a:endParaRPr lang="ru-RU" sz="1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1470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3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13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Tx/>
        <a:buBlip>
          <a:blip r:embed="rId13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Tx/>
        <a:buBlip>
          <a:blip r:embed="rId13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3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 пределами </a:t>
            </a:r>
            <a:r>
              <a:rPr lang="en-US" dirty="0" err="1" smtClean="0"/>
              <a:t>PageObject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Дмитрий </a:t>
            </a:r>
            <a:r>
              <a:rPr lang="ru-RU" dirty="0" err="1" smtClean="0"/>
              <a:t>Жарий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7612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Но, получилось в итоге…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10</a:t>
            </a:fld>
            <a:endParaRPr lang="ru-RU"/>
          </a:p>
        </p:txBody>
      </p:sp>
      <p:pic>
        <p:nvPicPr>
          <p:cNvPr id="2050" name="Picture 2" descr="http://www.theculturalhallpodcast.com/wp-content/uploads/2012/03/People-Sleep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48118"/>
            <a:ext cx="9144000" cy="60852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17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Иногда, мы не можем контролировать ВСЁ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11</a:t>
            </a:fld>
            <a:endParaRPr lang="ru-RU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" y="1556792"/>
            <a:ext cx="9141142" cy="4605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705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Иногда, мы не можем контролировать ВСЁ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12</a:t>
            </a:fld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/>
              <a:t>"Тест-простыней"</a:t>
            </a:r>
            <a:r>
              <a:rPr lang="ru-RU" dirty="0"/>
              <a:t> становится </a:t>
            </a:r>
            <a:r>
              <a:rPr lang="ru-RU" b="1" dirty="0"/>
              <a:t>слишком </a:t>
            </a:r>
            <a:r>
              <a:rPr lang="ru-RU" b="1" dirty="0" smtClean="0"/>
              <a:t>много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ru-RU" b="1" dirty="0"/>
          </a:p>
          <a:p>
            <a:r>
              <a:rPr lang="ru-RU" b="1" dirty="0"/>
              <a:t>В коде не разобраться</a:t>
            </a:r>
            <a:r>
              <a:rPr lang="ru-RU" dirty="0"/>
              <a:t> без </a:t>
            </a:r>
            <a:r>
              <a:rPr lang="ru-RU" dirty="0" err="1" smtClean="0"/>
              <a:t>пол-литру</a:t>
            </a:r>
            <a:r>
              <a:rPr lang="en-US" dirty="0" smtClean="0"/>
              <a:t/>
            </a:r>
            <a:br>
              <a:rPr lang="en-US" dirty="0" smtClean="0"/>
            </a:br>
            <a:endParaRPr lang="ru-RU" dirty="0"/>
          </a:p>
          <a:p>
            <a:r>
              <a:rPr lang="ru-RU" dirty="0"/>
              <a:t>На </a:t>
            </a:r>
            <a:r>
              <a:rPr lang="ru-RU" b="1" dirty="0"/>
              <a:t>поддержку</a:t>
            </a:r>
            <a:r>
              <a:rPr lang="ru-RU" dirty="0"/>
              <a:t> уходит уж слишком </a:t>
            </a:r>
            <a:r>
              <a:rPr lang="ru-RU" b="1" dirty="0"/>
              <a:t>много </a:t>
            </a:r>
            <a:r>
              <a:rPr lang="ru-RU" b="1" dirty="0" smtClean="0"/>
              <a:t>времени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ru-RU" b="1" dirty="0"/>
          </a:p>
          <a:p>
            <a:r>
              <a:rPr lang="ru-RU" dirty="0"/>
              <a:t>Легче </a:t>
            </a:r>
            <a:r>
              <a:rPr lang="ru-RU" b="1" dirty="0" smtClean="0"/>
              <a:t>всё </a:t>
            </a:r>
            <a:r>
              <a:rPr lang="ru-RU" b="1" dirty="0"/>
              <a:t>переписать</a:t>
            </a:r>
            <a:r>
              <a:rPr lang="ru-RU" dirty="0"/>
              <a:t> </a:t>
            </a:r>
            <a:r>
              <a:rPr lang="ru-RU" dirty="0" smtClean="0"/>
              <a:t>заново</a:t>
            </a:r>
            <a:r>
              <a:rPr lang="en-US" dirty="0" smtClean="0"/>
              <a:t/>
            </a:r>
            <a:br>
              <a:rPr lang="en-US" dirty="0" smtClean="0"/>
            </a:br>
            <a:endParaRPr lang="ru-RU" dirty="0" smtClean="0"/>
          </a:p>
          <a:p>
            <a:r>
              <a:rPr lang="ru-RU" dirty="0"/>
              <a:t>Начинаете </a:t>
            </a:r>
            <a:r>
              <a:rPr lang="ru-RU" b="1" dirty="0"/>
              <a:t>ненавидеть разработчиков</a:t>
            </a:r>
            <a:r>
              <a:rPr lang="ru-RU" dirty="0"/>
              <a:t>, которые вынесли </a:t>
            </a:r>
            <a:r>
              <a:rPr lang="en-US" dirty="0"/>
              <a:t>div </a:t>
            </a:r>
            <a:r>
              <a:rPr lang="ru-RU" dirty="0"/>
              <a:t>из </a:t>
            </a:r>
            <a:r>
              <a:rPr lang="en-US" dirty="0"/>
              <a:t>span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758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effectLst/>
              </a:rPr>
              <a:t>PageObject</a:t>
            </a:r>
            <a:r>
              <a:rPr lang="ru-RU" dirty="0">
                <a:effectLst/>
              </a:rPr>
              <a:t> – он как книжная полка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13</a:t>
            </a:fld>
            <a:endParaRPr lang="ru-RU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160791" y="1916832"/>
            <a:ext cx="2106953" cy="57606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Pages</a:t>
            </a:r>
            <a:endParaRPr lang="ru-RU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710211" y="2924944"/>
            <a:ext cx="2106953" cy="57606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LoginPage</a:t>
            </a:r>
            <a:endParaRPr lang="ru-RU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772816"/>
            <a:ext cx="5133975" cy="432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77166" y="3750325"/>
            <a:ext cx="287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smtClean="0"/>
              <a:t>Login(name, </a:t>
            </a:r>
            <a:r>
              <a:rPr lang="en-US" b="1" dirty="0" err="1" smtClean="0"/>
              <a:t>passwd</a:t>
            </a:r>
            <a:r>
              <a:rPr lang="en-US" b="1" dirty="0" smtClean="0"/>
              <a:t>)</a:t>
            </a:r>
            <a:endParaRPr lang="ru-RU" b="1" dirty="0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712483" y="4455792"/>
            <a:ext cx="2106953" cy="57606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MainPage</a:t>
            </a:r>
            <a:endParaRPr lang="ru-RU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1600" y="5147900"/>
            <a:ext cx="23583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err="1" smtClean="0"/>
              <a:t>LogOut</a:t>
            </a:r>
            <a:r>
              <a:rPr lang="en-US" b="1" dirty="0" smtClean="0"/>
              <a:t>()</a:t>
            </a:r>
          </a:p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err="1" smtClean="0"/>
              <a:t>GotoProjects</a:t>
            </a:r>
            <a:r>
              <a:rPr lang="en-US" b="1" dirty="0" smtClean="0"/>
              <a:t>()</a:t>
            </a:r>
          </a:p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err="1" smtClean="0"/>
              <a:t>GotoUserProfile</a:t>
            </a:r>
            <a:r>
              <a:rPr lang="en-US" b="1" dirty="0" smtClean="0"/>
              <a:t>()</a:t>
            </a:r>
          </a:p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smtClean="0"/>
              <a:t>Search(text)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09412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Page </a:t>
            </a:r>
            <a:r>
              <a:rPr lang="en-US" dirty="0">
                <a:effectLst/>
              </a:rPr>
              <a:t>Object</a:t>
            </a:r>
            <a:r>
              <a:rPr lang="ru-RU" dirty="0">
                <a:effectLst/>
              </a:rPr>
              <a:t> – он гибкий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14</a:t>
            </a:fld>
            <a:endParaRPr lang="ru-RU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4095" y="-27385"/>
            <a:ext cx="10044607" cy="445600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742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effectLst/>
              </a:rPr>
              <a:t>PageObject</a:t>
            </a:r>
            <a:r>
              <a:rPr lang="en-US" dirty="0">
                <a:effectLst/>
              </a:rPr>
              <a:t> – </a:t>
            </a:r>
            <a:r>
              <a:rPr lang="ru-RU" dirty="0">
                <a:effectLst/>
              </a:rPr>
              <a:t>главная </a:t>
            </a:r>
            <a:r>
              <a:rPr lang="ru-RU" dirty="0" smtClean="0">
                <a:effectLst/>
              </a:rPr>
              <a:t>цель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15</a:t>
            </a:fld>
            <a:endParaRPr lang="ru-RU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33674" y="2060848"/>
            <a:ext cx="8229600" cy="367240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/>
              <a:t>Обеспечить </a:t>
            </a: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хранение локаторов </a:t>
            </a:r>
            <a:r>
              <a:rPr lang="ru-RU" sz="2800" dirty="0"/>
              <a:t>в отдельном </a:t>
            </a:r>
            <a:r>
              <a:rPr lang="ru-RU" sz="2800" dirty="0" smtClean="0"/>
              <a:t>классе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ru-RU" sz="2800" dirty="0"/>
          </a:p>
          <a:p>
            <a:r>
              <a:rPr lang="ru-RU" sz="2800" dirty="0"/>
              <a:t>Обеспечить </a:t>
            </a: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повторное использование </a:t>
            </a:r>
            <a:r>
              <a:rPr lang="ru-RU" sz="2800" dirty="0"/>
              <a:t>локаторов и/или действий над страницей без дублирования </a:t>
            </a:r>
            <a:r>
              <a:rPr lang="ru-RU" sz="2800" dirty="0" smtClean="0"/>
              <a:t>кода</a:t>
            </a:r>
            <a:br>
              <a:rPr lang="ru-RU" sz="2800" dirty="0" smtClean="0"/>
            </a:br>
            <a:endParaRPr lang="en-US" sz="2800" dirty="0" smtClean="0"/>
          </a:p>
          <a:p>
            <a:r>
              <a:rPr lang="ru-RU" sz="2800" dirty="0" smtClean="0"/>
              <a:t>Обеспечить </a:t>
            </a:r>
            <a:r>
              <a:rPr lang="ru-RU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слой абстракции </a:t>
            </a:r>
            <a:r>
              <a:rPr lang="ru-RU" sz="2800" dirty="0" smtClean="0"/>
              <a:t>от «драйвера» так, чтобы в тестах не использовались физические элементы идентификации </a:t>
            </a:r>
            <a:br>
              <a:rPr lang="ru-RU" sz="2800" dirty="0" smtClean="0"/>
            </a:br>
            <a:r>
              <a:rPr lang="ru-RU" sz="2800" dirty="0" smtClean="0"/>
              <a:t>элементов управления приложением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90553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/>
              </a:rPr>
              <a:t>Свойства </a:t>
            </a:r>
            <a:r>
              <a:rPr lang="en-US" dirty="0" err="1" smtClean="0">
                <a:effectLst/>
              </a:rPr>
              <a:t>PageObject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16</a:t>
            </a:fld>
            <a:endParaRPr lang="ru-RU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33674" y="1772816"/>
            <a:ext cx="8229600" cy="41764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/>
              <a:t>Декларирует одну </a:t>
            </a:r>
            <a:r>
              <a:rPr lang="ru-RU" sz="2800" dirty="0"/>
              <a:t>и лишь </a:t>
            </a:r>
            <a:r>
              <a:rPr lang="ru-RU" sz="2800" dirty="0" smtClean="0"/>
              <a:t>одну </a:t>
            </a:r>
            <a:r>
              <a:rPr lang="ru-RU" sz="2800" b="1" dirty="0" smtClean="0"/>
              <a:t>страницу </a:t>
            </a:r>
            <a:r>
              <a:rPr lang="ru-RU" sz="2800" dirty="0"/>
              <a:t>приложения</a:t>
            </a:r>
          </a:p>
          <a:p>
            <a:r>
              <a:rPr lang="ru-RU" sz="2800" b="1" dirty="0"/>
              <a:t>Страница</a:t>
            </a:r>
            <a:r>
              <a:rPr lang="ru-RU" sz="2800" dirty="0"/>
              <a:t> может быть </a:t>
            </a:r>
            <a:r>
              <a:rPr lang="ru-RU" sz="2800" b="1" dirty="0"/>
              <a:t>логической </a:t>
            </a:r>
            <a:r>
              <a:rPr lang="ru-RU" sz="2800" dirty="0"/>
              <a:t>либо </a:t>
            </a:r>
            <a:r>
              <a:rPr lang="ru-RU" sz="2800" b="1" dirty="0"/>
              <a:t>физической</a:t>
            </a:r>
          </a:p>
          <a:p>
            <a:r>
              <a:rPr lang="ru-RU" sz="2800" dirty="0"/>
              <a:t>Может содержать другие объекты </a:t>
            </a:r>
            <a:r>
              <a:rPr lang="en-US" sz="2800" dirty="0" err="1"/>
              <a:t>PageObject</a:t>
            </a:r>
            <a:r>
              <a:rPr lang="ru-RU" sz="2800" dirty="0"/>
              <a:t> (</a:t>
            </a:r>
            <a:r>
              <a:rPr lang="ru-RU" sz="2800" b="1" dirty="0"/>
              <a:t>композиция</a:t>
            </a:r>
            <a:r>
              <a:rPr lang="ru-RU" sz="2800" dirty="0"/>
              <a:t>)</a:t>
            </a:r>
          </a:p>
          <a:p>
            <a:r>
              <a:rPr lang="ru-RU" sz="2800" dirty="0"/>
              <a:t>Может наследоваться от базовых классов </a:t>
            </a:r>
            <a:r>
              <a:rPr lang="en-US" sz="2800" dirty="0" err="1"/>
              <a:t>PageObject</a:t>
            </a:r>
            <a:r>
              <a:rPr lang="ru-RU" sz="2800" dirty="0"/>
              <a:t> (</a:t>
            </a:r>
            <a:r>
              <a:rPr lang="ru-RU" sz="2800" b="1" dirty="0"/>
              <a:t>наследование</a:t>
            </a:r>
            <a:r>
              <a:rPr lang="ru-RU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4074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 выглядит всё вот так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17</a:t>
            </a:fld>
            <a:endParaRPr lang="ru-RU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4067944" y="2276872"/>
            <a:ext cx="2160240" cy="212423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MainPage</a:t>
            </a:r>
            <a:endParaRPr lang="ru-RU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4067945" y="4594352"/>
            <a:ext cx="2160240" cy="178697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</a:t>
            </a:r>
            <a:b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Account</a:t>
            </a:r>
            <a:b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</a:t>
            </a:r>
            <a:endParaRPr lang="ru-RU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294874"/>
            <a:ext cx="2896048" cy="20882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Прямая со стрелкой 9"/>
          <p:cNvCxnSpPr>
            <a:stCxn id="4" idx="1"/>
            <a:endCxn id="1027" idx="3"/>
          </p:cNvCxnSpPr>
          <p:nvPr/>
        </p:nvCxnSpPr>
        <p:spPr>
          <a:xfrm flipH="1">
            <a:off x="3219577" y="3338990"/>
            <a:ext cx="848367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639064"/>
            <a:ext cx="2896049" cy="1697318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 стрелкой 16"/>
          <p:cNvCxnSpPr>
            <a:stCxn id="7" idx="1"/>
            <a:endCxn id="1028" idx="3"/>
          </p:cNvCxnSpPr>
          <p:nvPr/>
        </p:nvCxnSpPr>
        <p:spPr>
          <a:xfrm flipH="1" flipV="1">
            <a:off x="3219577" y="5487723"/>
            <a:ext cx="848368" cy="11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Скругленный прямоугольник 20"/>
          <p:cNvSpPr/>
          <p:nvPr/>
        </p:nvSpPr>
        <p:spPr>
          <a:xfrm>
            <a:off x="7596335" y="2924944"/>
            <a:ext cx="1140107" cy="2725752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</a:t>
            </a:r>
          </a:p>
          <a:p>
            <a:pPr algn="ctr"/>
            <a:r>
              <a:rPr lang="ru-RU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</a:t>
            </a:r>
          </a:p>
          <a:p>
            <a:pPr algn="ctr"/>
            <a:r>
              <a:rPr lang="ru-RU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</a:t>
            </a:r>
          </a:p>
          <a:p>
            <a:pPr algn="ctr"/>
            <a:r>
              <a:rPr lang="ru-RU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</a:t>
            </a:r>
            <a:endParaRPr lang="ru-RU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9" name="Прямая со стрелкой 18"/>
          <p:cNvCxnSpPr>
            <a:stCxn id="4" idx="3"/>
            <a:endCxn id="21" idx="1"/>
          </p:cNvCxnSpPr>
          <p:nvPr/>
        </p:nvCxnSpPr>
        <p:spPr>
          <a:xfrm>
            <a:off x="6228184" y="3338990"/>
            <a:ext cx="1368151" cy="94883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21" idx="1"/>
            <a:endCxn id="7" idx="3"/>
          </p:cNvCxnSpPr>
          <p:nvPr/>
        </p:nvCxnSpPr>
        <p:spPr>
          <a:xfrm flipH="1">
            <a:off x="6228185" y="4287820"/>
            <a:ext cx="1368150" cy="120002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74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Демо</a:t>
            </a:r>
            <a:r>
              <a:rPr lang="ru-RU" dirty="0" smtClean="0"/>
              <a:t>!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18</a:t>
            </a:fld>
            <a:endParaRPr lang="ru-RU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28800"/>
            <a:ext cx="6969779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375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это было? – статический </a:t>
            </a:r>
            <a:r>
              <a:rPr lang="en-US" dirty="0" smtClean="0"/>
              <a:t>Page object!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19</a:t>
            </a:fld>
            <a:endParaRPr lang="ru-RU"/>
          </a:p>
        </p:txBody>
      </p:sp>
      <p:pic>
        <p:nvPicPr>
          <p:cNvPr id="1028" name="Picture 4" descr="terminator judgment, arnie, top 10 schwarzenegger,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38" y="230870"/>
            <a:ext cx="9144000" cy="420624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458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675456"/>
            <a:ext cx="9180512" cy="51668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Вам действительно нужен </a:t>
            </a:r>
            <a:r>
              <a:rPr lang="en-US" dirty="0" smtClean="0">
                <a:effectLst/>
              </a:rPr>
              <a:t>Page Object?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45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Позитив 01: Тест стал читабелен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20</a:t>
            </a:fld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251520" y="1700808"/>
            <a:ext cx="8784976" cy="4739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DejaVu Sans Mono"/>
              </a:rPr>
              <a:t>public</a:t>
            </a:r>
            <a:r>
              <a:rPr lang="en-US" sz="1400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DejaVu Sans Mono"/>
              </a:rPr>
              <a:t>static</a:t>
            </a:r>
            <a:r>
              <a:rPr lang="en-US" sz="1400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DejaVu Sans Mono"/>
              </a:rPr>
              <a:t>RemoteWebDriver</a:t>
            </a:r>
            <a:r>
              <a:rPr lang="en-US" sz="1400" dirty="0">
                <a:solidFill>
                  <a:prstClr val="black"/>
                </a:solidFill>
                <a:latin typeface="DejaVu Sans Mono"/>
              </a:rPr>
              <a:t> Driver { </a:t>
            </a:r>
            <a:r>
              <a:rPr lang="en-US" sz="1400" dirty="0">
                <a:solidFill>
                  <a:srgbClr val="0000FF"/>
                </a:solidFill>
                <a:latin typeface="DejaVu Sans Mono"/>
              </a:rPr>
              <a:t>get</a:t>
            </a:r>
            <a:r>
              <a:rPr lang="en-US" sz="1400" dirty="0">
                <a:solidFill>
                  <a:prstClr val="black"/>
                </a:solidFill>
                <a:latin typeface="DejaVu Sans Mono"/>
              </a:rPr>
              <a:t> { </a:t>
            </a:r>
            <a:r>
              <a:rPr lang="en-US" sz="1400" dirty="0">
                <a:solidFill>
                  <a:srgbClr val="0000FF"/>
                </a:solidFill>
                <a:latin typeface="DejaVu Sans Mono"/>
              </a:rPr>
              <a:t>return</a:t>
            </a:r>
            <a:r>
              <a:rPr lang="en-US" sz="1400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DejaVu Sans Mono"/>
              </a:rPr>
              <a:t>WebBrowser</a:t>
            </a:r>
            <a:r>
              <a:rPr lang="en-US" sz="1400" dirty="0" err="1">
                <a:solidFill>
                  <a:prstClr val="black"/>
                </a:solidFill>
                <a:latin typeface="DejaVu Sans Mono"/>
              </a:rPr>
              <a:t>.Driver</a:t>
            </a:r>
            <a:r>
              <a:rPr lang="en-US" sz="1400" dirty="0">
                <a:solidFill>
                  <a:prstClr val="black"/>
                </a:solidFill>
                <a:latin typeface="DejaVu Sans Mono"/>
              </a:rPr>
              <a:t>; } }</a:t>
            </a:r>
          </a:p>
          <a:p>
            <a:endParaRPr lang="en-US" dirty="0" smtClean="0">
              <a:latin typeface="Monaco" pitchFamily="2" charset="0"/>
            </a:endParaRPr>
          </a:p>
          <a:p>
            <a:r>
              <a:rPr lang="en-US" dirty="0" smtClean="0">
                <a:latin typeface="Monaco" pitchFamily="2" charset="0"/>
              </a:rPr>
              <a:t>[</a:t>
            </a:r>
            <a:r>
              <a:rPr lang="en-US" dirty="0" err="1">
                <a:latin typeface="Monaco" pitchFamily="2" charset="0"/>
              </a:rPr>
              <a:t>TestMethod</a:t>
            </a:r>
            <a:r>
              <a:rPr lang="en-US" dirty="0">
                <a:latin typeface="Monaco" pitchFamily="2" charset="0"/>
              </a:rPr>
              <a:t>]</a:t>
            </a:r>
          </a:p>
          <a:p>
            <a:r>
              <a:rPr lang="en-US" dirty="0" smtClean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void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Donate_test_static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.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MainPage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.Open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();</a:t>
            </a:r>
          </a:p>
          <a:p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.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MainPage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.GoToDonatePage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();</a:t>
            </a:r>
          </a:p>
          <a:p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.</a:t>
            </a:r>
            <a:r>
              <a:rPr lang="en-US" dirty="0">
                <a:solidFill>
                  <a:srgbClr val="2B91AF"/>
                </a:solidFill>
                <a:latin typeface="Monaco" pitchFamily="2" charset="0"/>
              </a:rPr>
              <a:t>DonatePage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.Donate_50_UAH_Using_Debit_Card();</a:t>
            </a:r>
          </a:p>
          <a:p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.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DonationPaymentsForm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.FillDonationForm</a:t>
            </a:r>
            <a:endParaRPr lang="en-US" dirty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    (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   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firstName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: 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Monaco" pitchFamily="2" charset="0"/>
              </a:rPr>
              <a:t>Vasya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, 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   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lastName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: 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Monaco" pitchFamily="2" charset="0"/>
              </a:rPr>
              <a:t>Pupkin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, </a:t>
            </a:r>
          </a:p>
          <a:p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	     </a:t>
            </a:r>
            <a:r>
              <a:rPr lang="en-US" dirty="0" err="1" smtClean="0">
                <a:solidFill>
                  <a:prstClr val="black"/>
                </a:solidFill>
                <a:latin typeface="Monaco" pitchFamily="2" charset="0"/>
              </a:rPr>
              <a:t>securityCode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: 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"555"</a:t>
            </a:r>
          </a:p>
          <a:p>
            <a:endParaRPr lang="ru-RU" dirty="0">
              <a:solidFill>
                <a:srgbClr val="A31515"/>
              </a:solidFill>
              <a:latin typeface="DejaVu Sans Mono"/>
            </a:endParaRP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    </a:t>
            </a:r>
            <a:r>
              <a:rPr lang="ru-RU" dirty="0" smtClean="0">
                <a:solidFill>
                  <a:prstClr val="black"/>
                </a:solidFill>
                <a:latin typeface="DejaVu Sans Mono"/>
              </a:rPr>
              <a:t>);</a:t>
            </a:r>
            <a:endParaRPr lang="en-US" dirty="0" smtClean="0">
              <a:solidFill>
                <a:prstClr val="black"/>
              </a:solidFill>
              <a:latin typeface="DejaVu Sans Mono"/>
            </a:endParaRPr>
          </a:p>
          <a:p>
            <a:r>
              <a:rPr lang="en-US" sz="1200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sz="1200" dirty="0" smtClean="0">
                <a:solidFill>
                  <a:prstClr val="black"/>
                </a:solidFill>
                <a:latin typeface="DejaVu Sans Mono"/>
              </a:rPr>
              <a:t>   // CUT</a:t>
            </a:r>
            <a:endParaRPr lang="ru-RU" sz="1200" dirty="0">
              <a:solidFill>
                <a:prstClr val="black"/>
              </a:solidFill>
              <a:latin typeface="DejaVu Sans Mono"/>
            </a:endParaRPr>
          </a:p>
          <a:p>
            <a:r>
              <a:rPr lang="ru-RU" dirty="0" smtClean="0">
                <a:solidFill>
                  <a:prstClr val="black"/>
                </a:solidFill>
                <a:latin typeface="DejaVu Sans Mono"/>
              </a:rPr>
              <a:t>}</a:t>
            </a:r>
            <a:endParaRPr lang="ru-RU" dirty="0">
              <a:solidFill>
                <a:prstClr val="black"/>
              </a:solidFill>
              <a:latin typeface="DejaVu Sans Mono"/>
            </a:endParaRPr>
          </a:p>
        </p:txBody>
      </p:sp>
    </p:spTree>
    <p:extLst>
      <p:ext uri="{BB962C8B-B14F-4D97-AF65-F5344CB8AC3E}">
        <p14:creationId xmlns:p14="http://schemas.microsoft.com/office/powerpoint/2010/main" val="343890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Позитив 2: Удобная «точка входа» в страницы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21</a:t>
            </a:fld>
            <a:endParaRPr lang="ru-RU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52127"/>
            <a:ext cx="6238875" cy="292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114214"/>
            <a:ext cx="6238875" cy="331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771800" y="3114214"/>
            <a:ext cx="6238875" cy="331470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Соединительная линия уступом 5"/>
          <p:cNvCxnSpPr>
            <a:stCxn id="4" idx="1"/>
          </p:cNvCxnSpPr>
          <p:nvPr/>
        </p:nvCxnSpPr>
        <p:spPr>
          <a:xfrm rot="10800000">
            <a:off x="2123728" y="2780928"/>
            <a:ext cx="648073" cy="1990636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22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Позитив 3: </a:t>
            </a:r>
            <a:r>
              <a:rPr lang="en-US" dirty="0" smtClean="0"/>
              <a:t>Driver</a:t>
            </a:r>
            <a:r>
              <a:rPr lang="ru-RU" dirty="0" smtClean="0"/>
              <a:t> стал доступен отовсюду!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22</a:t>
            </a:fld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179512" y="1844824"/>
            <a:ext cx="864096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static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class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WebBrowser</a:t>
            </a:r>
            <a:endParaRPr lang="en-US" dirty="0">
              <a:solidFill>
                <a:srgbClr val="2B91AF"/>
              </a:solidFill>
              <a:latin typeface="Monaco" pitchFamily="2" charset="0"/>
            </a:endParaRP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static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RemoteWebDriver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_driver =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null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;</a:t>
            </a:r>
          </a:p>
          <a:p>
            <a:endParaRPr lang="ru-RU" dirty="0">
              <a:solidFill>
                <a:prstClr val="black"/>
              </a:solidFill>
              <a:latin typeface="DejaVu Sans Mono"/>
            </a:endParaRP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static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RemoteWebDriver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Driver 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{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get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    {</a:t>
            </a:r>
          </a:p>
          <a:p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		_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driver = _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driver ??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new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Monaco" pitchFamily="2" charset="0"/>
              </a:rPr>
              <a:t>InternetExplorerDriver</a:t>
            </a:r>
            <a:r>
              <a:rPr lang="en-US" sz="1600" dirty="0">
                <a:solidFill>
                  <a:prstClr val="black"/>
                </a:solidFill>
                <a:latin typeface="Monaco" pitchFamily="2" charset="0"/>
              </a:rPr>
              <a:t>();</a:t>
            </a:r>
          </a:p>
          <a:p>
            <a:r>
              <a:rPr lang="en-US" dirty="0" smtClean="0">
                <a:solidFill>
                  <a:srgbClr val="0000FF"/>
                </a:solidFill>
                <a:latin typeface="Monaco" pitchFamily="2" charset="0"/>
              </a:rPr>
              <a:t>		return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_driver;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    }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}</a:t>
            </a:r>
          </a:p>
          <a:p>
            <a:r>
              <a:rPr lang="ru-RU" dirty="0" smtClean="0">
                <a:solidFill>
                  <a:prstClr val="black"/>
                </a:solidFill>
                <a:latin typeface="DejaVu Sans Mono"/>
              </a:rPr>
              <a:t>}</a:t>
            </a:r>
            <a:endParaRPr lang="ru-RU" dirty="0">
              <a:solidFill>
                <a:prstClr val="black"/>
              </a:solidFill>
              <a:latin typeface="DejaVu Sans Mono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602829" y="5530266"/>
            <a:ext cx="61926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DejaVu Sans Mono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>
                <a:solidFill>
                  <a:srgbClr val="0000FF"/>
                </a:solidFill>
                <a:latin typeface="DejaVu Sans Mono"/>
              </a:rPr>
              <a:t>static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DejaVu Sans Mono"/>
              </a:rPr>
              <a:t>RemoteWebDriver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Driver { </a:t>
            </a:r>
            <a:endParaRPr lang="en-US" dirty="0" smtClean="0">
              <a:solidFill>
                <a:prstClr val="black"/>
              </a:solidFill>
              <a:latin typeface="DejaVu Sans Mono"/>
            </a:endParaRPr>
          </a:p>
          <a:p>
            <a:r>
              <a:rPr lang="en-US" dirty="0" smtClean="0">
                <a:solidFill>
                  <a:srgbClr val="0000FF"/>
                </a:solidFill>
                <a:latin typeface="DejaVu Sans Mono"/>
              </a:rPr>
              <a:t>	get</a:t>
            </a:r>
            <a:r>
              <a:rPr lang="en-US" dirty="0" smtClean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{ </a:t>
            </a:r>
            <a:r>
              <a:rPr lang="en-US" dirty="0">
                <a:solidFill>
                  <a:srgbClr val="0000FF"/>
                </a:solidFill>
                <a:latin typeface="DejaVu Sans Mono"/>
              </a:rPr>
              <a:t>return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b="1" dirty="0" err="1">
                <a:solidFill>
                  <a:srgbClr val="2B91AF"/>
                </a:solidFill>
                <a:latin typeface="DejaVu Sans Mono"/>
              </a:rPr>
              <a:t>WebBrowser</a:t>
            </a:r>
            <a:r>
              <a:rPr lang="en-US" b="1" dirty="0" err="1">
                <a:solidFill>
                  <a:prstClr val="black"/>
                </a:solidFill>
                <a:latin typeface="DejaVu Sans Mono"/>
              </a:rPr>
              <a:t>.Driver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; } </a:t>
            </a:r>
            <a:endParaRPr lang="en-US" dirty="0" smtClean="0">
              <a:solidFill>
                <a:prstClr val="black"/>
              </a:solidFill>
              <a:latin typeface="DejaVu Sans Mono"/>
            </a:endParaRPr>
          </a:p>
          <a:p>
            <a:r>
              <a:rPr lang="en-US" dirty="0" smtClean="0">
                <a:solidFill>
                  <a:prstClr val="black"/>
                </a:solidFill>
                <a:latin typeface="DejaVu Sans Mono"/>
              </a:rPr>
              <a:t>}</a:t>
            </a:r>
            <a:endParaRPr lang="en-US" dirty="0">
              <a:solidFill>
                <a:prstClr val="black"/>
              </a:solidFill>
              <a:latin typeface="DejaVu Sans Mono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267744" y="5373216"/>
            <a:ext cx="6768752" cy="1080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311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 еще раз о позитиве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23</a:t>
            </a:fld>
            <a:endParaRPr lang="ru-RU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57200" y="1772816"/>
            <a:ext cx="8229600" cy="452596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 smtClean="0"/>
              <a:t>Теперь </a:t>
            </a:r>
            <a:r>
              <a:rPr lang="ru-RU" sz="2800" b="1" dirty="0" smtClean="0"/>
              <a:t>жизнь </a:t>
            </a:r>
            <a:r>
              <a:rPr lang="ru-RU" sz="2800" dirty="0" smtClean="0"/>
              <a:t>браузера (</a:t>
            </a:r>
            <a:r>
              <a:rPr lang="ru-RU" sz="2800" b="1" dirty="0" smtClean="0"/>
              <a:t>драйвера</a:t>
            </a:r>
            <a:r>
              <a:rPr lang="ru-RU" sz="2800" dirty="0" smtClean="0"/>
              <a:t>) контролирует класс  </a:t>
            </a:r>
            <a:r>
              <a:rPr lang="en-US" sz="2800" b="1" dirty="0" err="1" smtClean="0">
                <a:solidFill>
                  <a:srgbClr val="2B91AF"/>
                </a:solidFill>
                <a:latin typeface="Monaco" pitchFamily="2" charset="0"/>
              </a:rPr>
              <a:t>WebBrowser</a:t>
            </a:r>
            <a:r>
              <a:rPr lang="en-US" sz="2800" b="1" dirty="0" smtClean="0">
                <a:solidFill>
                  <a:srgbClr val="2B91AF"/>
                </a:solidFill>
                <a:latin typeface="Monaco" pitchFamily="2" charset="0"/>
              </a:rPr>
              <a:t>.</a:t>
            </a:r>
            <a:r>
              <a:rPr lang="ru-RU" sz="2800" dirty="0"/>
              <a:t> </a:t>
            </a:r>
            <a:r>
              <a:rPr lang="ru-RU" sz="2800" dirty="0" smtClean="0"/>
              <a:t/>
            </a:r>
            <a:br>
              <a:rPr lang="ru-RU" sz="2800" dirty="0" smtClean="0"/>
            </a:br>
            <a:endParaRPr lang="ru-RU" sz="2800" dirty="0" smtClean="0"/>
          </a:p>
          <a:p>
            <a:r>
              <a:rPr lang="ru-RU" sz="2800" b="1" i="1" dirty="0" smtClean="0"/>
              <a:t>Текущий драйвер </a:t>
            </a:r>
            <a:r>
              <a:rPr lang="ru-RU" sz="2800" dirty="0" smtClean="0"/>
              <a:t>доступен из любого участка кода</a:t>
            </a:r>
            <a:br>
              <a:rPr lang="ru-RU" sz="2800" dirty="0" smtClean="0"/>
            </a:br>
            <a:endParaRPr lang="ru-RU" sz="2800" dirty="0" smtClean="0"/>
          </a:p>
          <a:p>
            <a:r>
              <a:rPr lang="ru-RU" sz="2800" dirty="0" smtClean="0"/>
              <a:t>Любая </a:t>
            </a:r>
            <a:r>
              <a:rPr lang="ru-RU" sz="2800" b="1" dirty="0" smtClean="0"/>
              <a:t>страница доступна</a:t>
            </a:r>
            <a:r>
              <a:rPr lang="ru-RU" sz="2800" dirty="0" smtClean="0"/>
              <a:t> из </a:t>
            </a:r>
            <a:r>
              <a:rPr lang="en-US" sz="2800" b="1" dirty="0" err="1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en-US" sz="2800" b="1" dirty="0" smtClean="0">
                <a:solidFill>
                  <a:srgbClr val="2B91AF"/>
                </a:solidFill>
                <a:latin typeface="Monaco" pitchFamily="2" charset="0"/>
              </a:rPr>
              <a:t>.</a:t>
            </a:r>
            <a:r>
              <a:rPr lang="ru-RU" sz="2800" b="1" dirty="0" smtClean="0">
                <a:solidFill>
                  <a:srgbClr val="2B91AF"/>
                </a:solidFill>
                <a:latin typeface="Monaco" pitchFamily="2" charset="0"/>
              </a:rPr>
              <a:t>*</a:t>
            </a:r>
            <a:br>
              <a:rPr lang="ru-RU" sz="2800" b="1" dirty="0" smtClean="0">
                <a:solidFill>
                  <a:srgbClr val="2B91AF"/>
                </a:solidFill>
                <a:latin typeface="Monaco" pitchFamily="2" charset="0"/>
              </a:rPr>
            </a:br>
            <a:endParaRPr lang="en-US" sz="2800" b="1" dirty="0">
              <a:solidFill>
                <a:srgbClr val="2B91AF"/>
              </a:solidFill>
              <a:latin typeface="Monaco" pitchFamily="2" charset="0"/>
            </a:endParaRPr>
          </a:p>
          <a:p>
            <a:r>
              <a:rPr lang="ru-RU" sz="2800" dirty="0" smtClean="0"/>
              <a:t>Наш тест теперь помещается на один экран монитора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08952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effectLst/>
              </a:rPr>
              <a:t>Ограничени</a:t>
            </a:r>
            <a:r>
              <a:rPr lang="ru-RU" dirty="0">
                <a:effectLst/>
              </a:rPr>
              <a:t>я</a:t>
            </a:r>
            <a:r>
              <a:rPr lang="ru-RU" dirty="0" smtClean="0">
                <a:effectLst/>
              </a:rPr>
              <a:t> </a:t>
            </a:r>
            <a:r>
              <a:rPr lang="ru-RU" dirty="0">
                <a:effectLst/>
              </a:rPr>
              <a:t>статического класса в </a:t>
            </a:r>
            <a:r>
              <a:rPr lang="en-US" dirty="0">
                <a:effectLst/>
              </a:rPr>
              <a:t>C</a:t>
            </a:r>
            <a:r>
              <a:rPr lang="ru-RU" dirty="0">
                <a:effectLst/>
              </a:rPr>
              <a:t>#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24</a:t>
            </a:fld>
            <a:endParaRPr lang="ru-RU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831696"/>
              </p:ext>
            </p:extLst>
          </p:nvPr>
        </p:nvGraphicFramePr>
        <p:xfrm>
          <a:off x="539552" y="1628800"/>
          <a:ext cx="8064896" cy="464495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4032448"/>
                <a:gridCol w="1008112"/>
                <a:gridCol w="3024336"/>
              </a:tblGrid>
              <a:tr h="235341">
                <a:tc>
                  <a:txBody>
                    <a:bodyPr/>
                    <a:lstStyle/>
                    <a:p>
                      <a:pPr algn="l" fontAlgn="b"/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class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static class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94706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Наследоваться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нельзя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Породить много разных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нельзя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60197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Инициализировать параметрами</a:t>
                      </a:r>
                      <a:br>
                        <a:rPr lang="ru-RU" sz="1400" b="1" u="none" strike="noStrike" dirty="0">
                          <a:effectLst/>
                        </a:rPr>
                      </a:br>
                      <a:r>
                        <a:rPr lang="ru-RU" sz="1400" b="1" u="none" strike="noStrike" dirty="0">
                          <a:effectLst/>
                        </a:rPr>
                        <a:t>через конструктор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нельзя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550158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Завалить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полностью </a:t>
                      </a:r>
                      <a:r>
                        <a:rPr lang="ru-RU" sz="1400" b="1" u="none" strike="noStrike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нельзя.</a:t>
                      </a:r>
                      <a:r>
                        <a:rPr lang="en-US" sz="1400" b="1" u="none" strike="noStrike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ru-RU" sz="1400" b="1" u="none" strike="noStrike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Очень живучие</a:t>
                      </a:r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/>
                      </a:r>
                      <a:b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</a:b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32601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Присвоить переменной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нельзя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469756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Передать как параметр </a:t>
                      </a:r>
                      <a:r>
                        <a:rPr lang="ru-RU" sz="1400" b="1" u="none" strike="noStrike" dirty="0" smtClean="0">
                          <a:effectLst/>
                        </a:rPr>
                        <a:t>другому методу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нельзя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50324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Реализовать интерфейс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нельзя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401313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Использовать статические </a:t>
                      </a:r>
                      <a:r>
                        <a:rPr lang="ru-RU" sz="1400" b="1" u="none" strike="noStrike" dirty="0" smtClean="0">
                          <a:effectLst/>
                        </a:rPr>
                        <a:t>методы 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401313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Использовать статические </a:t>
                      </a:r>
                      <a:r>
                        <a:rPr lang="ru-RU" sz="1400" b="1" u="none" strike="noStrike" dirty="0" smtClean="0">
                          <a:effectLst/>
                        </a:rPr>
                        <a:t>поля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60197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Инициализировать при помощи </a:t>
                      </a:r>
                      <a:r>
                        <a:rPr lang="ru-RU" sz="1400" b="1" u="none" strike="noStrike" dirty="0" err="1" smtClean="0">
                          <a:effectLst/>
                        </a:rPr>
                        <a:t>Webdriver</a:t>
                      </a:r>
                      <a:r>
                        <a:rPr lang="ru-RU" sz="1400" b="1" u="none" strike="noStrike" dirty="0" smtClean="0">
                          <a:effectLst/>
                        </a:rPr>
                        <a:t> </a:t>
                      </a:r>
                      <a:r>
                        <a:rPr lang="ru-RU" sz="1400" b="1" u="none" strike="noStrike" dirty="0" err="1">
                          <a:effectLst/>
                        </a:rPr>
                        <a:t>PageFactory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нельзя "из коробки", </a:t>
                      </a:r>
                      <a:b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</a:br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нужно написать свою фабрику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942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Гибкость – это важно. </a:t>
            </a:r>
            <a:r>
              <a:rPr lang="en-US" dirty="0" smtClean="0"/>
              <a:t>Page Object </a:t>
            </a:r>
            <a:r>
              <a:rPr lang="ru-RU" dirty="0" smtClean="0"/>
              <a:t>как </a:t>
            </a:r>
            <a:r>
              <a:rPr lang="en-US" dirty="0" smtClean="0"/>
              <a:t>Object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25</a:t>
            </a:fld>
            <a:endParaRPr lang="ru-RU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1" y="-101545"/>
            <a:ext cx="9144911" cy="453865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872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Тест не изменился! Спасибо, </a:t>
            </a:r>
            <a:r>
              <a:rPr lang="en-US" dirty="0" err="1" smtClean="0"/>
              <a:t>MyPages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26</a:t>
            </a:fld>
            <a:endParaRPr lang="ru-RU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76" y="1628800"/>
            <a:ext cx="8862720" cy="4845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724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Изменения в </a:t>
            </a:r>
            <a:r>
              <a:rPr lang="en-US" dirty="0" err="1" smtClean="0"/>
              <a:t>MyPages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27</a:t>
            </a:fld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1631697"/>
            <a:ext cx="94868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static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class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Monaco" pitchFamily="2" charset="0"/>
              </a:rPr>
              <a:t>MyPages</a:t>
            </a:r>
            <a:endParaRPr lang="en-US" sz="2400" dirty="0">
              <a:solidFill>
                <a:srgbClr val="2B91AF"/>
              </a:solidFill>
              <a:latin typeface="Monaco" pitchFamily="2" charset="0"/>
            </a:endParaRPr>
          </a:p>
          <a:p>
            <a:r>
              <a:rPr lang="ru-RU" sz="2400" dirty="0">
                <a:solidFill>
                  <a:prstClr val="black"/>
                </a:solidFill>
                <a:latin typeface="DejaVu Sans Mono"/>
              </a:rPr>
              <a:t>{</a:t>
            </a:r>
          </a:p>
          <a:p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static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Monaco" pitchFamily="2" charset="0"/>
              </a:rPr>
              <a:t>MainPage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Monaco" pitchFamily="2" charset="0"/>
              </a:rPr>
              <a:t>MainPage</a:t>
            </a:r>
            <a:endParaRPr lang="en-US" sz="2400" dirty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ru-RU" sz="2400" dirty="0">
                <a:solidFill>
                  <a:prstClr val="black"/>
                </a:solidFill>
                <a:latin typeface="DejaVu Sans Mono"/>
              </a:rPr>
              <a:t>    {</a:t>
            </a:r>
          </a:p>
          <a:p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      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get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{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return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new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Monaco" pitchFamily="2" charset="0"/>
              </a:rPr>
              <a:t>MainPage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();}</a:t>
            </a:r>
          </a:p>
          <a:p>
            <a:r>
              <a:rPr lang="ru-RU" sz="2400" dirty="0">
                <a:solidFill>
                  <a:prstClr val="black"/>
                </a:solidFill>
                <a:latin typeface="DejaVu Sans Mono"/>
              </a:rPr>
              <a:t>    }</a:t>
            </a:r>
          </a:p>
          <a:p>
            <a:endParaRPr lang="ru-RU" sz="2400" dirty="0">
              <a:solidFill>
                <a:prstClr val="black"/>
              </a:solidFill>
              <a:latin typeface="DejaVu Sans Mono"/>
            </a:endParaRPr>
          </a:p>
          <a:p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static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Monaco" pitchFamily="2" charset="0"/>
              </a:rPr>
              <a:t>DonatePage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Monaco" pitchFamily="2" charset="0"/>
              </a:rPr>
              <a:t>DonatePage</a:t>
            </a:r>
            <a:endParaRPr lang="en-US" sz="2400" dirty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ru-RU" sz="2400" dirty="0">
                <a:solidFill>
                  <a:prstClr val="black"/>
                </a:solidFill>
                <a:latin typeface="DejaVu Sans Mono"/>
              </a:rPr>
              <a:t>    {</a:t>
            </a:r>
          </a:p>
          <a:p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      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get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{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return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new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Monaco" pitchFamily="2" charset="0"/>
              </a:rPr>
              <a:t>DonatePage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(); }</a:t>
            </a:r>
          </a:p>
          <a:p>
            <a:r>
              <a:rPr lang="ru-RU" sz="2400" dirty="0">
                <a:solidFill>
                  <a:prstClr val="black"/>
                </a:solidFill>
                <a:latin typeface="DejaVu Sans Mono"/>
              </a:rPr>
              <a:t>    }</a:t>
            </a:r>
          </a:p>
          <a:p>
            <a:endParaRPr lang="ru-RU" sz="2400" dirty="0">
              <a:solidFill>
                <a:prstClr val="black"/>
              </a:solidFill>
              <a:latin typeface="DejaVu Sans Mono"/>
            </a:endParaRPr>
          </a:p>
          <a:p>
            <a:r>
              <a:rPr lang="ru-RU" sz="2400" dirty="0" smtClean="0">
                <a:solidFill>
                  <a:prstClr val="black"/>
                </a:solidFill>
                <a:latin typeface="DejaVu Sans Mono"/>
              </a:rPr>
              <a:t>}</a:t>
            </a:r>
            <a:endParaRPr lang="ru-RU" sz="2400" dirty="0">
              <a:solidFill>
                <a:prstClr val="black"/>
              </a:solidFill>
              <a:latin typeface="DejaVu Sans Mono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83568" y="2276872"/>
            <a:ext cx="6552728" cy="1728192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550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Новая структура проекта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Static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28</a:t>
            </a:fld>
            <a:endParaRPr lang="ru-RU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0" y="2552700"/>
            <a:ext cx="4027897" cy="2964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293096"/>
            <a:ext cx="3153725" cy="1346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Равно 7"/>
          <p:cNvSpPr/>
          <p:nvPr/>
        </p:nvSpPr>
        <p:spPr>
          <a:xfrm>
            <a:off x="3451323" y="4843916"/>
            <a:ext cx="2272805" cy="79581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" name="Левая фигурная скобка 8"/>
          <p:cNvSpPr/>
          <p:nvPr/>
        </p:nvSpPr>
        <p:spPr>
          <a:xfrm>
            <a:off x="755576" y="3212976"/>
            <a:ext cx="432048" cy="1296144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 вправо 9"/>
          <p:cNvSpPr/>
          <p:nvPr/>
        </p:nvSpPr>
        <p:spPr>
          <a:xfrm flipH="1">
            <a:off x="3980921" y="3191433"/>
            <a:ext cx="519781" cy="21602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556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AbstractPageBase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29</a:t>
            </a:fld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1997839"/>
            <a:ext cx="77048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abstract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class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Monaco" pitchFamily="2" charset="0"/>
              </a:rPr>
              <a:t>AbstractPageBase</a:t>
            </a:r>
            <a:endParaRPr lang="en-US" sz="2400" dirty="0">
              <a:solidFill>
                <a:srgbClr val="2B91AF"/>
              </a:solidFill>
              <a:latin typeface="Monaco" pitchFamily="2" charset="0"/>
            </a:endParaRPr>
          </a:p>
          <a:p>
            <a:r>
              <a:rPr lang="ru-RU" sz="2400" dirty="0">
                <a:solidFill>
                  <a:prstClr val="black"/>
                </a:solidFill>
                <a:latin typeface="DejaVu Sans Mono"/>
              </a:rPr>
              <a:t>{</a:t>
            </a:r>
          </a:p>
          <a:p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 </a:t>
            </a:r>
            <a:r>
              <a:rPr lang="en-US" sz="2400" dirty="0" err="1">
                <a:solidFill>
                  <a:srgbClr val="2B91AF"/>
                </a:solidFill>
                <a:latin typeface="Monaco" pitchFamily="2" charset="0"/>
              </a:rPr>
              <a:t>RemoteWebDriver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Driver</a:t>
            </a:r>
          </a:p>
          <a:p>
            <a:r>
              <a:rPr lang="ru-RU" sz="2400" dirty="0">
                <a:solidFill>
                  <a:prstClr val="black"/>
                </a:solidFill>
                <a:latin typeface="DejaVu Sans Mono"/>
              </a:rPr>
              <a:t>    {</a:t>
            </a:r>
          </a:p>
          <a:p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      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get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{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return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Monaco" pitchFamily="2" charset="0"/>
              </a:rPr>
              <a:t>WebBrowser</a:t>
            </a:r>
            <a:r>
              <a:rPr lang="en-US" sz="2400" dirty="0" err="1">
                <a:solidFill>
                  <a:prstClr val="black"/>
                </a:solidFill>
                <a:latin typeface="Monaco" pitchFamily="2" charset="0"/>
              </a:rPr>
              <a:t>.Driver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; }</a:t>
            </a:r>
          </a:p>
          <a:p>
            <a:r>
              <a:rPr lang="ru-RU" sz="2400" dirty="0">
                <a:solidFill>
                  <a:prstClr val="black"/>
                </a:solidFill>
                <a:latin typeface="DejaVu Sans Mono"/>
              </a:rPr>
              <a:t>    }</a:t>
            </a:r>
          </a:p>
          <a:p>
            <a:r>
              <a:rPr lang="ru-RU" sz="2400" dirty="0">
                <a:solidFill>
                  <a:prstClr val="black"/>
                </a:solidFill>
                <a:latin typeface="DejaVu Sans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8593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mtClean="0">
                <a:effectLst/>
              </a:rPr>
              <a:t>Нет. Если у вас парочка несложных тестов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</a:t>
            </a:fld>
            <a:endParaRPr lang="ru-RU"/>
          </a:p>
        </p:txBody>
      </p:sp>
      <p:pic>
        <p:nvPicPr>
          <p:cNvPr id="2050" name="Picture 2" descr="http://img05.slando.ru/images_slandoru/91546459_1_644x461_metodichka-sgap-traditsionnaya-formalnaya-logika-sarato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663" y="4221088"/>
            <a:ext cx="1647825" cy="219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251520" y="1772816"/>
            <a:ext cx="871296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void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Wikipedia_Smart_Search_Test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</a:t>
            </a:r>
          </a:p>
          <a:p>
            <a:r>
              <a:rPr lang="ru-RU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RemoteWebDriver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driver =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new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InternetExplorerDriver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();</a:t>
            </a:r>
          </a:p>
          <a:p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Monaco" pitchFamily="2" charset="0"/>
              </a:rPr>
            </a:b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driver.Navigate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  .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GoToUrl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"http://en.wikipedia.org/wiki/</a:t>
            </a:r>
            <a:r>
              <a:rPr lang="en-US" dirty="0" err="1">
                <a:solidFill>
                  <a:srgbClr val="A31515"/>
                </a:solidFill>
                <a:latin typeface="Monaco" pitchFamily="2" charset="0"/>
              </a:rPr>
              <a:t>Main_Page</a:t>
            </a:r>
            <a:r>
              <a:rPr lang="en-US" dirty="0" smtClean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);</a:t>
            </a:r>
          </a:p>
          <a:p>
            <a:endParaRPr lang="en-US" dirty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driver.FindElementByCssSelector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@"</a:t>
            </a:r>
            <a:r>
              <a:rPr lang="en-US" dirty="0" err="1">
                <a:solidFill>
                  <a:srgbClr val="A31515"/>
                </a:solidFill>
                <a:latin typeface="Monaco" pitchFamily="2" charset="0"/>
              </a:rPr>
              <a:t>div#simpleSearch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)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  .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SendKeys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Monaco" pitchFamily="2" charset="0"/>
              </a:rPr>
              <a:t>Webdriver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 Selenium</a:t>
            </a:r>
            <a:r>
              <a:rPr lang="en-US" dirty="0" smtClean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);</a:t>
            </a:r>
            <a:br>
              <a:rPr lang="en-US" dirty="0" smtClean="0">
                <a:solidFill>
                  <a:prstClr val="black"/>
                </a:solidFill>
                <a:latin typeface="Monaco" pitchFamily="2" charset="0"/>
              </a:rPr>
            </a:br>
            <a:endParaRPr lang="en-US" dirty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en-US" dirty="0" smtClean="0">
                <a:solidFill>
                  <a:srgbClr val="2B91AF"/>
                </a:solidFill>
                <a:latin typeface="Monaco" pitchFamily="2" charset="0"/>
              </a:rPr>
              <a:t>    </a:t>
            </a:r>
            <a:r>
              <a:rPr lang="en-US" dirty="0" err="1" smtClean="0">
                <a:solidFill>
                  <a:srgbClr val="2B91AF"/>
                </a:solidFill>
                <a:latin typeface="Monaco" pitchFamily="2" charset="0"/>
              </a:rPr>
              <a:t>Assert</a:t>
            </a:r>
            <a:r>
              <a:rPr lang="en-US" dirty="0" err="1" smtClean="0">
                <a:solidFill>
                  <a:prstClr val="black"/>
                </a:solidFill>
                <a:latin typeface="Monaco" pitchFamily="2" charset="0"/>
              </a:rPr>
              <a:t>.AreEqual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"http://</a:t>
            </a:r>
            <a:r>
              <a:rPr lang="en-US" dirty="0" smtClean="0">
                <a:solidFill>
                  <a:srgbClr val="A31515"/>
                </a:solidFill>
                <a:latin typeface="Monaco" pitchFamily="2" charset="0"/>
              </a:rPr>
              <a:t>en.wiki {...} Driver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</a:t>
            </a:r>
            <a:endParaRPr lang="en-US" dirty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           ,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driver.Url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);</a:t>
            </a:r>
          </a:p>
          <a:p>
            <a:r>
              <a:rPr lang="ru-RU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659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PaymentResultPage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30</a:t>
            </a:fld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1556792"/>
            <a:ext cx="878497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class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PaymentResultPage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AbstractPageBase</a:t>
            </a:r>
            <a:endParaRPr lang="en-US" dirty="0">
              <a:solidFill>
                <a:srgbClr val="2B91AF"/>
              </a:solidFill>
              <a:latin typeface="Monaco" pitchFamily="2" charset="0"/>
            </a:endParaRP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void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WaitUntilExists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{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WebDriverWait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wait =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new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WebDriverWait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(Driver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,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                          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TimeSpan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.FromSeconds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(30));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wait.Until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ExpectedConditions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.TitleContains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(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              </a:t>
            </a:r>
            <a:r>
              <a:rPr lang="en-US" dirty="0" smtClean="0">
                <a:solidFill>
                  <a:srgbClr val="A31515"/>
                </a:solidFill>
                <a:latin typeface="Monaco" pitchFamily="2" charset="0"/>
              </a:rPr>
              <a:t>@"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Donate-error - Payments"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));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}</a:t>
            </a:r>
          </a:p>
          <a:p>
            <a:endParaRPr lang="ru-RU" dirty="0">
              <a:solidFill>
                <a:prstClr val="black"/>
              </a:solidFill>
              <a:latin typeface="DejaVu Sans Mono"/>
            </a:endParaRP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GetResultHeaderText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{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</a:t>
            </a:r>
            <a:r>
              <a:rPr lang="en-US" dirty="0" err="1">
                <a:solidFill>
                  <a:srgbClr val="0000FF"/>
                </a:solidFill>
                <a:latin typeface="Monaco" pitchFamily="2" charset="0"/>
              </a:rPr>
              <a:t>var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lblFirstHeader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= Driver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.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                        </a:t>
            </a:r>
            <a:r>
              <a:rPr lang="en-US" dirty="0" err="1" smtClean="0">
                <a:solidFill>
                  <a:prstClr val="black"/>
                </a:solidFill>
                <a:latin typeface="Monaco" pitchFamily="2" charset="0"/>
              </a:rPr>
              <a:t>FindElementById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@"</a:t>
            </a:r>
            <a:r>
              <a:rPr lang="en-US" dirty="0" err="1">
                <a:solidFill>
                  <a:srgbClr val="A31515"/>
                </a:solidFill>
                <a:latin typeface="Monaco" pitchFamily="2" charset="0"/>
              </a:rPr>
              <a:t>firstHeading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);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return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lblFirstHeader.Text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;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}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8171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Changelog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31</a:t>
            </a:fld>
            <a:endParaRPr lang="ru-RU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57200" y="1772816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 smtClean="0"/>
              <a:t>Появился </a:t>
            </a:r>
            <a:r>
              <a:rPr lang="ru-RU" sz="2800" b="1" dirty="0" smtClean="0"/>
              <a:t>базовый класс</a:t>
            </a:r>
            <a:r>
              <a:rPr lang="ru-RU" sz="2800" dirty="0" smtClean="0"/>
              <a:t> </a:t>
            </a:r>
            <a:r>
              <a:rPr lang="en-US" sz="2800" dirty="0" err="1" smtClean="0"/>
              <a:t>AbstractPageBase</a:t>
            </a:r>
            <a:endParaRPr lang="ru-RU" sz="2800" dirty="0" smtClean="0"/>
          </a:p>
          <a:p>
            <a:r>
              <a:rPr lang="ru-RU" sz="2800" dirty="0" smtClean="0"/>
              <a:t>Из</a:t>
            </a:r>
            <a:r>
              <a:rPr lang="ru-RU" sz="2800" b="1" dirty="0" smtClean="0">
                <a:solidFill>
                  <a:srgbClr val="2B91AF"/>
                </a:solidFill>
                <a:latin typeface="Monaco" pitchFamily="2" charset="0"/>
              </a:rPr>
              <a:t> </a:t>
            </a:r>
            <a:r>
              <a:rPr lang="en-US" sz="2800" b="1" dirty="0" err="1" smtClean="0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en-US" sz="2800" b="1" dirty="0" smtClean="0">
                <a:solidFill>
                  <a:srgbClr val="2B91AF"/>
                </a:solidFill>
                <a:latin typeface="Monaco" pitchFamily="2" charset="0"/>
              </a:rPr>
              <a:t>.</a:t>
            </a:r>
            <a:r>
              <a:rPr lang="ru-RU" sz="2800" b="1" dirty="0" smtClean="0">
                <a:solidFill>
                  <a:srgbClr val="2B91AF"/>
                </a:solidFill>
                <a:latin typeface="Monaco" pitchFamily="2" charset="0"/>
              </a:rPr>
              <a:t>* </a:t>
            </a:r>
            <a:r>
              <a:rPr lang="ru-RU" sz="2800" dirty="0" smtClean="0"/>
              <a:t>можно </a:t>
            </a:r>
            <a:r>
              <a:rPr lang="ru-RU" sz="2800" b="1" dirty="0" smtClean="0"/>
              <a:t>по-прежнему получить любую страницу</a:t>
            </a:r>
            <a:endParaRPr lang="en-US" sz="2800" b="1" dirty="0">
              <a:solidFill>
                <a:srgbClr val="2B91AF"/>
              </a:solidFill>
              <a:latin typeface="Monaco" pitchFamily="2" charset="0"/>
            </a:endParaRPr>
          </a:p>
          <a:p>
            <a:r>
              <a:rPr lang="ru-RU" sz="2800" dirty="0" smtClean="0"/>
              <a:t>Декларация страниц была вынесена из </a:t>
            </a:r>
            <a:r>
              <a:rPr lang="en-US" sz="2800" b="1" dirty="0" err="1" smtClean="0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ru-RU" sz="2800" b="1" dirty="0" smtClean="0">
                <a:solidFill>
                  <a:srgbClr val="2B91AF"/>
                </a:solidFill>
                <a:latin typeface="Monaco" pitchFamily="2" charset="0"/>
              </a:rPr>
              <a:t> </a:t>
            </a:r>
            <a:r>
              <a:rPr lang="ru-RU" sz="2800" dirty="0" smtClean="0"/>
              <a:t>в отдельные файлы</a:t>
            </a:r>
          </a:p>
          <a:p>
            <a:r>
              <a:rPr lang="ru-RU" sz="2800" dirty="0" smtClean="0"/>
              <a:t>Мы лишились ограничений статических классов</a:t>
            </a:r>
          </a:p>
          <a:p>
            <a:r>
              <a:rPr lang="ru-RU" sz="2800" b="1" dirty="0" smtClean="0"/>
              <a:t>ТЕПЕРЬ НАС НЕ ОСТАНОВИТЬ!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172432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Интерфейсы и Роли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32</a:t>
            </a:fld>
            <a:endParaRPr lang="ru-RU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99393"/>
            <a:ext cx="9180512" cy="453530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020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Iinvok</a:t>
            </a:r>
            <a:r>
              <a:rPr lang="en-US" dirty="0" err="1" smtClean="0"/>
              <a:t>able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33</a:t>
            </a:fld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1844824"/>
            <a:ext cx="806489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sz="36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Monaco" pitchFamily="2" charset="0"/>
              </a:rPr>
              <a:t>interface</a:t>
            </a:r>
            <a:r>
              <a:rPr lang="en-US" sz="36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3600" dirty="0" err="1">
                <a:solidFill>
                  <a:srgbClr val="2B91AF"/>
                </a:solidFill>
                <a:latin typeface="Monaco" pitchFamily="2" charset="0"/>
              </a:rPr>
              <a:t>IInvokable</a:t>
            </a:r>
            <a:endParaRPr lang="en-US" sz="3600" dirty="0">
              <a:solidFill>
                <a:srgbClr val="2B91AF"/>
              </a:solidFill>
              <a:latin typeface="Monaco" pitchFamily="2" charset="0"/>
            </a:endParaRPr>
          </a:p>
          <a:p>
            <a:r>
              <a:rPr lang="ru-RU" sz="3600" dirty="0">
                <a:solidFill>
                  <a:prstClr val="black"/>
                </a:solidFill>
                <a:latin typeface="DejaVu Sans Mono"/>
              </a:rPr>
              <a:t>{</a:t>
            </a:r>
          </a:p>
          <a:p>
            <a:r>
              <a:rPr lang="en-US" sz="3600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sz="3600" dirty="0">
                <a:solidFill>
                  <a:srgbClr val="0000FF"/>
                </a:solidFill>
                <a:latin typeface="Monaco" pitchFamily="2" charset="0"/>
              </a:rPr>
              <a:t>void</a:t>
            </a:r>
            <a:r>
              <a:rPr lang="en-US" sz="3600" dirty="0">
                <a:solidFill>
                  <a:prstClr val="black"/>
                </a:solidFill>
                <a:latin typeface="Monaco" pitchFamily="2" charset="0"/>
              </a:rPr>
              <a:t> Invoke();</a:t>
            </a:r>
          </a:p>
          <a:p>
            <a:r>
              <a:rPr lang="en-US" sz="3600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sz="3600" dirty="0" err="1">
                <a:solidFill>
                  <a:srgbClr val="0000FF"/>
                </a:solidFill>
                <a:latin typeface="Monaco" pitchFamily="2" charset="0"/>
              </a:rPr>
              <a:t>bool</a:t>
            </a:r>
            <a:r>
              <a:rPr lang="en-US" sz="3600" dirty="0">
                <a:solidFill>
                  <a:prstClr val="black"/>
                </a:solidFill>
                <a:latin typeface="Monaco" pitchFamily="2" charset="0"/>
              </a:rPr>
              <a:t> Exists();</a:t>
            </a:r>
          </a:p>
          <a:p>
            <a:r>
              <a:rPr lang="ru-RU" sz="3600" dirty="0">
                <a:solidFill>
                  <a:prstClr val="black"/>
                </a:solidFill>
                <a:latin typeface="DejaVu Sans Mono"/>
              </a:rPr>
              <a:t>}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361299" y="4797152"/>
            <a:ext cx="4572000" cy="14773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b="1" dirty="0"/>
              <a:t>Invoke </a:t>
            </a:r>
            <a:r>
              <a:rPr lang="en-US" dirty="0"/>
              <a:t>– </a:t>
            </a:r>
            <a:r>
              <a:rPr lang="ru-RU" dirty="0"/>
              <a:t>вызвать </a:t>
            </a:r>
          </a:p>
          <a:p>
            <a:endParaRPr lang="en-US" dirty="0" smtClean="0"/>
          </a:p>
          <a:p>
            <a:r>
              <a:rPr lang="ru-RU" b="1" dirty="0" err="1" smtClean="0"/>
              <a:t>Invokable</a:t>
            </a:r>
            <a:r>
              <a:rPr lang="ru-RU" dirty="0" smtClean="0"/>
              <a:t> </a:t>
            </a:r>
            <a:r>
              <a:rPr lang="ru-RU" dirty="0"/>
              <a:t>– то, что можно вызвать </a:t>
            </a:r>
          </a:p>
          <a:p>
            <a:endParaRPr lang="en-US" dirty="0" smtClean="0"/>
          </a:p>
          <a:p>
            <a:r>
              <a:rPr lang="ru-RU" b="1" dirty="0" smtClean="0"/>
              <a:t>I</a:t>
            </a:r>
            <a:r>
              <a:rPr lang="ru-RU" dirty="0" smtClean="0"/>
              <a:t> </a:t>
            </a:r>
            <a:r>
              <a:rPr lang="ru-RU" b="1" dirty="0" err="1"/>
              <a:t>invokable</a:t>
            </a:r>
            <a:r>
              <a:rPr lang="ru-RU" dirty="0"/>
              <a:t> – Я </a:t>
            </a:r>
            <a:r>
              <a:rPr lang="ru-RU" dirty="0" smtClean="0"/>
              <a:t>вызываемый</a:t>
            </a:r>
            <a:r>
              <a:rPr lang="en-US" dirty="0" smtClean="0"/>
              <a:t>(-</a:t>
            </a:r>
            <a:r>
              <a:rPr lang="ru-RU" dirty="0" err="1" smtClean="0"/>
              <a:t>оя</a:t>
            </a:r>
            <a:r>
              <a:rPr lang="ru-RU" dirty="0" smtClean="0"/>
              <a:t>, -</a:t>
            </a:r>
            <a:r>
              <a:rPr lang="ru-RU" dirty="0" err="1" smtClean="0"/>
              <a:t>ое</a:t>
            </a:r>
            <a:r>
              <a:rPr lang="en-US" dirty="0" smtClean="0"/>
              <a:t>)</a:t>
            </a:r>
            <a:r>
              <a:rPr lang="ru-RU" dirty="0" smtClean="0"/>
              <a:t>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777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НужнаяPage.Invoke</a:t>
            </a:r>
            <a:r>
              <a:rPr lang="ru-RU" dirty="0"/>
              <a:t>():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34</a:t>
            </a:fld>
            <a:endParaRPr lang="ru-RU"/>
          </a:p>
        </p:txBody>
      </p:sp>
      <p:pic>
        <p:nvPicPr>
          <p:cNvPr id="8194" name="Picture 2" descr="http://media-cache-ec6.pinterest.com/upload/136867276145166539_uC7BIHfm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5" y="1558677"/>
            <a:ext cx="3240360" cy="50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79511" y="1772816"/>
            <a:ext cx="568863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i="1" dirty="0" err="1"/>
              <a:t>НужнаяPage</a:t>
            </a:r>
            <a:r>
              <a:rPr lang="ru-RU" sz="2400" dirty="0" err="1"/>
              <a:t>.</a:t>
            </a:r>
            <a:r>
              <a:rPr lang="ru-RU" sz="2400" b="1" i="1" dirty="0" err="1"/>
              <a:t>Invoke</a:t>
            </a:r>
            <a:r>
              <a:rPr lang="ru-RU" sz="2400" b="1" i="1" dirty="0" smtClean="0"/>
              <a:t>()</a:t>
            </a:r>
            <a:r>
              <a:rPr lang="ru-RU" sz="2400" dirty="0" smtClean="0"/>
              <a:t>:</a:t>
            </a:r>
            <a:br>
              <a:rPr lang="ru-RU" sz="2400" dirty="0" smtClean="0"/>
            </a:br>
            <a:endParaRPr lang="ru-RU" sz="2400" dirty="0"/>
          </a:p>
          <a:p>
            <a:r>
              <a:rPr lang="ru-RU" sz="2400" dirty="0"/>
              <a:t>Если я уже </a:t>
            </a:r>
            <a:r>
              <a:rPr lang="ru-RU" sz="2400" b="1" i="1" dirty="0" err="1"/>
              <a:t>Exists</a:t>
            </a:r>
            <a:r>
              <a:rPr lang="ru-RU" sz="2400" b="1" i="1" dirty="0"/>
              <a:t>()</a:t>
            </a:r>
            <a:r>
              <a:rPr lang="ru-RU" sz="2400" dirty="0"/>
              <a:t> – то вот она я!</a:t>
            </a:r>
          </a:p>
          <a:p>
            <a:endParaRPr lang="ru-RU" sz="2400" dirty="0" smtClean="0"/>
          </a:p>
          <a:p>
            <a:r>
              <a:rPr lang="ru-RU" sz="2400" dirty="0" smtClean="0"/>
              <a:t>Если </a:t>
            </a:r>
            <a:r>
              <a:rPr lang="ru-RU" sz="2400" dirty="0"/>
              <a:t>я </a:t>
            </a:r>
            <a:r>
              <a:rPr lang="ru-RU" sz="2400" b="1" i="1" dirty="0"/>
              <a:t>не </a:t>
            </a:r>
            <a:r>
              <a:rPr lang="ru-RU" sz="2400" b="1" i="1" dirty="0" err="1"/>
              <a:t>Exists</a:t>
            </a:r>
            <a:r>
              <a:rPr lang="ru-RU" sz="2400" b="1" i="1" dirty="0"/>
              <a:t>()</a:t>
            </a:r>
            <a:r>
              <a:rPr lang="ru-RU" sz="2400" dirty="0"/>
              <a:t>, то я </a:t>
            </a:r>
            <a:r>
              <a:rPr lang="ru-RU" sz="2400" dirty="0" smtClean="0"/>
              <a:t>сделаю</a:t>
            </a:r>
            <a:r>
              <a:rPr lang="en-US" sz="2400" dirty="0" smtClean="0"/>
              <a:t>:</a:t>
            </a:r>
            <a:endParaRPr lang="ru-RU" sz="2400" dirty="0" smtClean="0"/>
          </a:p>
          <a:p>
            <a:r>
              <a:rPr lang="ru-RU" sz="2400" dirty="0"/>
              <a:t> </a:t>
            </a:r>
            <a:r>
              <a:rPr lang="ru-RU" sz="2400" dirty="0" smtClean="0"/>
              <a:t>    </a:t>
            </a:r>
            <a:r>
              <a:rPr lang="ru-RU" sz="2400" b="1" i="1" dirty="0" err="1" smtClean="0">
                <a:solidFill>
                  <a:schemeClr val="accent4">
                    <a:lumMod val="75000"/>
                  </a:schemeClr>
                </a:solidFill>
              </a:rPr>
              <a:t>ПредыдущаяPage.Invoke</a:t>
            </a:r>
            <a:r>
              <a:rPr lang="ru-RU" sz="2400" b="1" i="1" dirty="0" smtClean="0">
                <a:solidFill>
                  <a:schemeClr val="accent4">
                    <a:lumMod val="75000"/>
                  </a:schemeClr>
                </a:solidFill>
              </a:rPr>
              <a:t>()</a:t>
            </a:r>
          </a:p>
          <a:p>
            <a:r>
              <a:rPr lang="en-US" sz="2400" dirty="0" smtClean="0"/>
              <a:t>     </a:t>
            </a:r>
            <a:r>
              <a:rPr lang="ru-RU" sz="2400" dirty="0" smtClean="0"/>
              <a:t>Потом </a:t>
            </a:r>
            <a:r>
              <a:rPr lang="ru-RU" sz="2400" b="1" dirty="0" smtClean="0">
                <a:solidFill>
                  <a:schemeClr val="accent4">
                    <a:lumMod val="75000"/>
                  </a:schemeClr>
                </a:solidFill>
              </a:rPr>
              <a:t>что-то нажму</a:t>
            </a:r>
            <a:r>
              <a:rPr lang="ru-RU" sz="2400" dirty="0" smtClean="0"/>
              <a:t> –</a:t>
            </a:r>
            <a:r>
              <a:rPr lang="en-US" sz="2400" dirty="0" smtClean="0"/>
              <a:t> </a:t>
            </a:r>
            <a:r>
              <a:rPr lang="ru-RU" sz="2400" dirty="0" smtClean="0"/>
              <a:t>вот она я!</a:t>
            </a:r>
            <a:endParaRPr lang="ru-RU" sz="2400" dirty="0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4680012" y="5085184"/>
            <a:ext cx="1800200" cy="115212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DonationPaymentsForm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1763688" y="5085184"/>
            <a:ext cx="1476163" cy="115212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DonatePage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Двойная стрелка влево/вправо 6"/>
          <p:cNvSpPr/>
          <p:nvPr/>
        </p:nvSpPr>
        <p:spPr>
          <a:xfrm>
            <a:off x="3131840" y="5373216"/>
            <a:ext cx="1654756" cy="665204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Invoke()</a:t>
            </a:r>
            <a:endParaRPr lang="ru-RU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Двойная стрелка влево/вправо 10"/>
          <p:cNvSpPr/>
          <p:nvPr/>
        </p:nvSpPr>
        <p:spPr>
          <a:xfrm>
            <a:off x="191087" y="5373216"/>
            <a:ext cx="1654756" cy="665204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Invoke()</a:t>
            </a:r>
            <a:endParaRPr lang="ru-RU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12" name="Прямая со стрелкой 11"/>
          <p:cNvCxnSpPr/>
          <p:nvPr/>
        </p:nvCxnSpPr>
        <p:spPr>
          <a:xfrm flipH="1">
            <a:off x="2951820" y="4941168"/>
            <a:ext cx="291632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>
            <a:off x="-108520" y="6381328"/>
            <a:ext cx="291632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78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дает нам </a:t>
            </a:r>
            <a:r>
              <a:rPr lang="en-US" dirty="0" err="1" smtClean="0"/>
              <a:t>Iinvokable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35</a:t>
            </a:fld>
            <a:endParaRPr lang="ru-RU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57200" y="1772816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 smtClean="0"/>
              <a:t>Любую страницу можно вызвать с параметрами </a:t>
            </a:r>
            <a:r>
              <a:rPr lang="ru-RU" sz="2800" b="1" i="1" dirty="0" smtClean="0"/>
              <a:t>по умолчанию</a:t>
            </a:r>
            <a:br>
              <a:rPr lang="ru-RU" sz="2800" b="1" i="1" dirty="0" smtClean="0"/>
            </a:br>
            <a:r>
              <a:rPr lang="ru-RU" sz="2800" b="1" i="1" dirty="0" smtClean="0"/>
              <a:t/>
            </a:r>
            <a:br>
              <a:rPr lang="ru-RU" sz="2800" b="1" i="1" dirty="0" smtClean="0"/>
            </a:br>
            <a:r>
              <a:rPr lang="ru-RU" sz="2800" b="1" i="1" dirty="0" smtClean="0"/>
              <a:t/>
            </a:r>
            <a:br>
              <a:rPr lang="ru-RU" sz="2800" b="1" i="1" dirty="0" smtClean="0"/>
            </a:br>
            <a:r>
              <a:rPr lang="en-US" sz="2000" dirty="0" err="1">
                <a:solidFill>
                  <a:srgbClr val="0000FF"/>
                </a:solidFill>
                <a:latin typeface="Monaco" pitchFamily="2" charset="0"/>
              </a:rPr>
              <a:t>var</a:t>
            </a:r>
            <a:r>
              <a:rPr lang="en-US" sz="2000" dirty="0">
                <a:solidFill>
                  <a:prstClr val="black"/>
                </a:solidFill>
                <a:latin typeface="Monaco" pitchFamily="2" charset="0"/>
              </a:rPr>
              <a:t> page = </a:t>
            </a:r>
            <a:r>
              <a:rPr lang="en-US" sz="2000" dirty="0" err="1" smtClean="0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en-US" sz="2000" dirty="0" smtClean="0">
                <a:solidFill>
                  <a:prstClr val="black"/>
                </a:solidFill>
                <a:latin typeface="Monaco" pitchFamily="2" charset="0"/>
              </a:rPr>
              <a:t>.        </a:t>
            </a:r>
            <a:br>
              <a:rPr lang="en-US" sz="2000" dirty="0" smtClean="0">
                <a:solidFill>
                  <a:prstClr val="black"/>
                </a:solidFill>
                <a:latin typeface="Monaco" pitchFamily="2" charset="0"/>
              </a:rPr>
            </a:br>
            <a:r>
              <a:rPr lang="en-US" sz="2000" dirty="0" smtClean="0">
                <a:solidFill>
                  <a:prstClr val="black"/>
                </a:solidFill>
                <a:latin typeface="Monaco" pitchFamily="2" charset="0"/>
              </a:rPr>
              <a:t>           </a:t>
            </a:r>
            <a:r>
              <a:rPr lang="en-US" sz="2000" dirty="0" err="1" smtClean="0">
                <a:solidFill>
                  <a:prstClr val="black"/>
                </a:solidFill>
                <a:latin typeface="Monaco" pitchFamily="2" charset="0"/>
              </a:rPr>
              <a:t>PaymentResultErrorInvalidCreditCard</a:t>
            </a:r>
            <a:r>
              <a:rPr lang="en-US" sz="2000" dirty="0" smtClean="0">
                <a:solidFill>
                  <a:prstClr val="black"/>
                </a:solidFill>
                <a:latin typeface="Monaco" pitchFamily="2" charset="0"/>
              </a:rPr>
              <a:t>;</a:t>
            </a:r>
            <a:r>
              <a:rPr lang="ru-RU" sz="2000" dirty="0" smtClean="0">
                <a:solidFill>
                  <a:prstClr val="black"/>
                </a:solidFill>
                <a:latin typeface="DejaVu Sans Mono"/>
              </a:rPr>
              <a:t/>
            </a:r>
            <a:br>
              <a:rPr lang="ru-RU" sz="2000" dirty="0" smtClean="0">
                <a:solidFill>
                  <a:prstClr val="black"/>
                </a:solidFill>
                <a:latin typeface="DejaVu Sans Mono"/>
              </a:rPr>
            </a:br>
            <a:r>
              <a:rPr lang="en-US" sz="2000" dirty="0" smtClean="0">
                <a:solidFill>
                  <a:prstClr val="black"/>
                </a:solidFill>
                <a:latin typeface="DejaVu Sans Mono"/>
              </a:rPr>
              <a:t/>
            </a:r>
            <a:br>
              <a:rPr lang="en-US" sz="2000" dirty="0" smtClean="0">
                <a:solidFill>
                  <a:prstClr val="black"/>
                </a:solidFill>
                <a:latin typeface="DejaVu Sans Mono"/>
              </a:rPr>
            </a:br>
            <a:r>
              <a:rPr lang="en-US" sz="2000" dirty="0" err="1" smtClean="0">
                <a:solidFill>
                  <a:prstClr val="black"/>
                </a:solidFill>
                <a:latin typeface="Monaco" pitchFamily="2" charset="0"/>
              </a:rPr>
              <a:t>page.Invoke</a:t>
            </a:r>
            <a:r>
              <a:rPr lang="en-US" sz="2000" dirty="0" smtClean="0">
                <a:solidFill>
                  <a:prstClr val="black"/>
                </a:solidFill>
                <a:latin typeface="Monaco" pitchFamily="2" charset="0"/>
              </a:rPr>
              <a:t>();</a:t>
            </a:r>
            <a:br>
              <a:rPr lang="en-US" sz="2000" dirty="0" smtClean="0">
                <a:solidFill>
                  <a:prstClr val="black"/>
                </a:solidFill>
                <a:latin typeface="Monaco" pitchFamily="2" charset="0"/>
              </a:rPr>
            </a:br>
            <a:endParaRPr lang="en-US" sz="2000" dirty="0">
              <a:solidFill>
                <a:prstClr val="black"/>
              </a:solidFill>
              <a:latin typeface="Monaco" pitchFamily="2" charset="0"/>
            </a:endParaRPr>
          </a:p>
          <a:p>
            <a:pPr marL="0" indent="0">
              <a:buNone/>
            </a:pPr>
            <a:endParaRPr lang="ru-RU" sz="2800" dirty="0"/>
          </a:p>
          <a:p>
            <a:endParaRPr lang="ru-RU" sz="2800" dirty="0" smtClean="0"/>
          </a:p>
        </p:txBody>
      </p:sp>
    </p:spTree>
    <p:extLst>
      <p:ext uri="{BB962C8B-B14F-4D97-AF65-F5344CB8AC3E}">
        <p14:creationId xmlns:p14="http://schemas.microsoft.com/office/powerpoint/2010/main" val="426033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дает нам </a:t>
            </a:r>
            <a:r>
              <a:rPr lang="en-US" dirty="0" err="1" smtClean="0"/>
              <a:t>Iinvokable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36</a:t>
            </a:fld>
            <a:endParaRPr lang="ru-RU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57200" y="1772817"/>
            <a:ext cx="8229600" cy="46805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 smtClean="0"/>
              <a:t>Передать страницу как параметр  метода</a:t>
            </a:r>
            <a:r>
              <a:rPr lang="ru-RU" sz="2400" b="1" i="1" dirty="0" smtClean="0"/>
              <a:t/>
            </a:r>
            <a:br>
              <a:rPr lang="ru-RU" sz="2400" b="1" i="1" dirty="0" smtClean="0"/>
            </a:br>
            <a:r>
              <a:rPr lang="ru-RU" sz="2000" b="1" i="1" dirty="0" smtClean="0"/>
              <a:t/>
            </a:r>
            <a:br>
              <a:rPr lang="ru-RU" sz="2000" b="1" i="1" dirty="0" smtClean="0"/>
            </a:br>
            <a:r>
              <a:rPr lang="ru-RU" sz="2000" b="1" i="1" dirty="0" smtClean="0"/>
              <a:t/>
            </a:r>
            <a:br>
              <a:rPr lang="ru-RU" sz="2000" b="1" i="1" dirty="0" smtClean="0"/>
            </a:br>
            <a:r>
              <a:rPr lang="en-US" sz="2000" dirty="0" smtClean="0">
                <a:solidFill>
                  <a:prstClr val="black"/>
                </a:solidFill>
                <a:latin typeface="Monaco" pitchFamily="2" charset="0"/>
              </a:rPr>
              <a:t/>
            </a:r>
            <a:br>
              <a:rPr lang="en-US" sz="2000" dirty="0" smtClean="0">
                <a:solidFill>
                  <a:prstClr val="black"/>
                </a:solidFill>
                <a:latin typeface="Monaco" pitchFamily="2" charset="0"/>
              </a:rPr>
            </a:br>
            <a:endParaRPr lang="en-US" sz="2000" dirty="0" smtClean="0">
              <a:solidFill>
                <a:prstClr val="black"/>
              </a:solidFill>
              <a:latin typeface="Monaco" pitchFamily="2" charset="0"/>
            </a:endParaRP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ru-RU" sz="2000" dirty="0" smtClean="0"/>
          </a:p>
        </p:txBody>
      </p:sp>
      <p:sp>
        <p:nvSpPr>
          <p:cNvPr id="5" name="Прямоугольник 4"/>
          <p:cNvSpPr/>
          <p:nvPr/>
        </p:nvSpPr>
        <p:spPr>
          <a:xfrm>
            <a:off x="264381" y="2420888"/>
            <a:ext cx="903649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void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TestThatPageExists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IInvokable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page)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page.Invoke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();</a:t>
            </a:r>
          </a:p>
          <a:p>
            <a:r>
              <a:rPr lang="en-US" dirty="0" smtClean="0">
                <a:solidFill>
                  <a:srgbClr val="2B91AF"/>
                </a:solidFill>
                <a:latin typeface="Monaco" pitchFamily="2" charset="0"/>
              </a:rPr>
              <a:t>    </a:t>
            </a:r>
            <a:r>
              <a:rPr lang="en-US" dirty="0" err="1" smtClean="0">
                <a:solidFill>
                  <a:srgbClr val="2B91AF"/>
                </a:solidFill>
                <a:latin typeface="Monaco" pitchFamily="2" charset="0"/>
              </a:rPr>
              <a:t>Assert</a:t>
            </a:r>
            <a:r>
              <a:rPr lang="en-US" dirty="0" err="1" smtClean="0">
                <a:solidFill>
                  <a:prstClr val="black"/>
                </a:solidFill>
                <a:latin typeface="Monaco" pitchFamily="2" charset="0"/>
              </a:rPr>
              <a:t>.IsTrue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 err="1" smtClean="0">
                <a:solidFill>
                  <a:prstClr val="black"/>
                </a:solidFill>
                <a:latin typeface="Monaco" pitchFamily="2" charset="0"/>
              </a:rPr>
              <a:t>page.Exists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());</a:t>
            </a:r>
            <a:endParaRPr lang="en-US" dirty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ru-RU" dirty="0" smtClean="0">
                <a:solidFill>
                  <a:prstClr val="black"/>
                </a:solidFill>
                <a:latin typeface="DejaVu Sans Mono"/>
              </a:rPr>
              <a:t>}</a:t>
            </a:r>
            <a:endParaRPr lang="ru-RU" dirty="0">
              <a:solidFill>
                <a:prstClr val="black"/>
              </a:solidFill>
              <a:latin typeface="DejaVu Sans Mono"/>
            </a:endParaRPr>
          </a:p>
          <a:p>
            <a:endParaRPr lang="ru-RU" dirty="0">
              <a:solidFill>
                <a:prstClr val="black"/>
              </a:solidFill>
              <a:latin typeface="DejaVu Sans Mono"/>
            </a:endParaRP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[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TestMethod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]</a:t>
            </a:r>
          </a:p>
          <a:p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void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Test_PaymentResultErrorInvalidCreditCard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</a:t>
            </a:r>
          </a:p>
          <a:p>
            <a:r>
              <a:rPr lang="ru-RU" dirty="0" smtClean="0">
                <a:solidFill>
                  <a:prstClr val="black"/>
                </a:solidFill>
                <a:latin typeface="DejaVu Sans Mono"/>
              </a:rPr>
              <a:t>{</a:t>
            </a:r>
            <a:endParaRPr lang="en-US" dirty="0" smtClean="0">
              <a:solidFill>
                <a:prstClr val="black"/>
              </a:solidFill>
              <a:latin typeface="DejaVu Sans Mono"/>
            </a:endParaRPr>
          </a:p>
          <a:p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DejaVu Sans Mono"/>
              </a:rPr>
              <a:t>   </a:t>
            </a:r>
          </a:p>
          <a:p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DejaVu Sans Mono"/>
              </a:rPr>
              <a:t>  </a:t>
            </a:r>
            <a:r>
              <a:rPr lang="en-US" dirty="0" err="1" smtClean="0">
                <a:solidFill>
                  <a:prstClr val="black"/>
                </a:solidFill>
                <a:latin typeface="Monaco" pitchFamily="2" charset="0"/>
              </a:rPr>
              <a:t>TestThatPageExists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(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            </a:t>
            </a:r>
            <a:r>
              <a:rPr lang="en-US" dirty="0" err="1" smtClean="0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en-US" dirty="0" err="1" smtClean="0">
                <a:solidFill>
                  <a:prstClr val="black"/>
                </a:solidFill>
                <a:latin typeface="Monaco" pitchFamily="2" charset="0"/>
              </a:rPr>
              <a:t>.PaymentResultErrnvalidCreditCard</a:t>
            </a:r>
            <a:endParaRPr lang="en-US" dirty="0" smtClean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              );</a:t>
            </a:r>
            <a:endParaRPr lang="en-US" dirty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}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572000" y="2780928"/>
            <a:ext cx="208823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3707904" y="5805264"/>
            <a:ext cx="482453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Соединительная линия уступом 10"/>
          <p:cNvCxnSpPr/>
          <p:nvPr/>
        </p:nvCxnSpPr>
        <p:spPr>
          <a:xfrm rot="16200000" flipV="1">
            <a:off x="6200317" y="3257116"/>
            <a:ext cx="2994146" cy="1670101"/>
          </a:xfrm>
          <a:prstGeom prst="bentConnector3">
            <a:avLst>
              <a:gd name="adj1" fmla="val 100140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107504" y="4005064"/>
            <a:ext cx="90364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18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/>
              </a:rPr>
              <a:t>Нет. Если у вас </a:t>
            </a:r>
            <a:r>
              <a:rPr lang="ru-RU" dirty="0" smtClean="0">
                <a:effectLst/>
              </a:rPr>
              <a:t>несколько сложных тестов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4</a:t>
            </a:fld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90" y="1659113"/>
            <a:ext cx="7450353" cy="4759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 descr="http://v-silin.ru/wp-content/uploads/Old-Boo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924944"/>
            <a:ext cx="2703002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74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/>
              </a:rPr>
              <a:t>Ведь код можно </a:t>
            </a:r>
            <a:r>
              <a:rPr lang="ru-RU" dirty="0" smtClean="0">
                <a:effectLst/>
              </a:rPr>
              <a:t>улучшить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5</a:t>
            </a:fld>
            <a:endParaRPr lang="ru-RU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01" y="1724744"/>
            <a:ext cx="6808787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591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улучшить?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6</a:t>
            </a:fld>
            <a:endParaRPr lang="ru-RU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 smtClean="0"/>
              <a:t>Вынести часто используемый функционал в </a:t>
            </a:r>
            <a:r>
              <a:rPr lang="ru-RU" sz="2800" b="1" dirty="0" smtClean="0"/>
              <a:t>общедоступные</a:t>
            </a:r>
            <a:r>
              <a:rPr lang="ru-RU" sz="2800" dirty="0" smtClean="0"/>
              <a:t> методы</a:t>
            </a:r>
          </a:p>
          <a:p>
            <a:r>
              <a:rPr lang="ru-RU" sz="2800" dirty="0" smtClean="0"/>
              <a:t>Отформатировать код</a:t>
            </a:r>
          </a:p>
          <a:p>
            <a:r>
              <a:rPr lang="ru-RU" sz="2800" dirty="0" smtClean="0"/>
              <a:t>Добавить комментарии</a:t>
            </a:r>
          </a:p>
          <a:p>
            <a:pPr marL="0" indent="0">
              <a:buNone/>
            </a:pPr>
            <a:r>
              <a:rPr lang="en-US" sz="1800" dirty="0" smtClean="0">
                <a:latin typeface="Monaco" pitchFamily="2" charset="0"/>
              </a:rPr>
              <a:t/>
            </a:r>
            <a:br>
              <a:rPr lang="en-US" sz="1800" dirty="0" smtClean="0">
                <a:latin typeface="Monaco" pitchFamily="2" charset="0"/>
              </a:rPr>
            </a:br>
            <a:r>
              <a:rPr lang="en-US" sz="1800" dirty="0" smtClean="0">
                <a:latin typeface="Monaco" pitchFamily="2" charset="0"/>
              </a:rPr>
              <a:t>   </a:t>
            </a:r>
            <a:r>
              <a:rPr lang="en-US" sz="1800" dirty="0" err="1" smtClean="0">
                <a:latin typeface="Monaco" pitchFamily="2" charset="0"/>
              </a:rPr>
              <a:t>driver.FindElement</a:t>
            </a:r>
            <a:r>
              <a:rPr lang="en-US" sz="1800" dirty="0" smtClean="0">
                <a:latin typeface="Monaco" pitchFamily="2" charset="0"/>
              </a:rPr>
              <a:t>(</a:t>
            </a:r>
            <a:r>
              <a:rPr lang="en-US" sz="1800" dirty="0" err="1" smtClean="0">
                <a:solidFill>
                  <a:srgbClr val="2B91AF"/>
                </a:solidFill>
                <a:latin typeface="Monaco" pitchFamily="2" charset="0"/>
              </a:rPr>
              <a:t>By</a:t>
            </a:r>
            <a:r>
              <a:rPr lang="en-US" sz="1800" dirty="0" err="1" smtClean="0">
                <a:solidFill>
                  <a:prstClr val="black"/>
                </a:solidFill>
                <a:latin typeface="Monaco" pitchFamily="2" charset="0"/>
              </a:rPr>
              <a:t>.XPath</a:t>
            </a:r>
            <a:r>
              <a:rPr lang="en-US" sz="1800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Monaco" pitchFamily="2" charset="0"/>
              </a:rPr>
              <a:t>"//a[text()='Log On</a:t>
            </a:r>
            <a:r>
              <a:rPr lang="en-US" sz="1800" dirty="0" smtClean="0">
                <a:solidFill>
                  <a:srgbClr val="A31515"/>
                </a:solidFill>
                <a:latin typeface="Monaco" pitchFamily="2" charset="0"/>
              </a:rPr>
              <a:t>']"</a:t>
            </a:r>
            <a:r>
              <a:rPr lang="en-US" sz="1800" dirty="0" smtClean="0">
                <a:solidFill>
                  <a:prstClr val="black"/>
                </a:solidFill>
                <a:latin typeface="Monaco" pitchFamily="2" charset="0"/>
              </a:rPr>
              <a:t>))</a:t>
            </a:r>
            <a:br>
              <a:rPr lang="en-US" sz="1800" dirty="0" smtClean="0">
                <a:solidFill>
                  <a:prstClr val="black"/>
                </a:solidFill>
                <a:latin typeface="Monaco" pitchFamily="2" charset="0"/>
              </a:rPr>
            </a:br>
            <a:r>
              <a:rPr lang="en-US" sz="1800" dirty="0" smtClean="0">
                <a:solidFill>
                  <a:prstClr val="black"/>
                </a:solidFill>
                <a:latin typeface="Monaco" pitchFamily="2" charset="0"/>
              </a:rPr>
              <a:t>   .</a:t>
            </a:r>
            <a:r>
              <a:rPr lang="en-US" sz="1800" dirty="0">
                <a:solidFill>
                  <a:prstClr val="black"/>
                </a:solidFill>
                <a:latin typeface="Monaco" pitchFamily="2" charset="0"/>
              </a:rPr>
              <a:t>Click();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899592" y="4925834"/>
            <a:ext cx="81369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Monaco" pitchFamily="2" charset="0"/>
              </a:rPr>
              <a:t>// Click on the Log On link.</a:t>
            </a:r>
          </a:p>
          <a:p>
            <a:r>
              <a:rPr lang="en-US" dirty="0" err="1" smtClean="0">
                <a:solidFill>
                  <a:srgbClr val="2B91AF"/>
                </a:solidFill>
                <a:latin typeface="Monaco" pitchFamily="2" charset="0"/>
              </a:rPr>
              <a:t>var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logOnLink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=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driver.FindElement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(</a:t>
            </a:r>
            <a:br>
              <a:rPr lang="en-US" dirty="0" smtClean="0">
                <a:solidFill>
                  <a:prstClr val="black"/>
                </a:solidFill>
                <a:latin typeface="Monaco" pitchFamily="2" charset="0"/>
              </a:rPr>
            </a:b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                   </a:t>
            </a:r>
            <a:r>
              <a:rPr lang="en-US" dirty="0" err="1" smtClean="0">
                <a:solidFill>
                  <a:srgbClr val="2B91AF"/>
                </a:solidFill>
                <a:latin typeface="Monaco" pitchFamily="2" charset="0"/>
              </a:rPr>
              <a:t>By</a:t>
            </a:r>
            <a:r>
              <a:rPr lang="en-US" dirty="0" err="1" smtClean="0">
                <a:solidFill>
                  <a:prstClr val="black"/>
                </a:solidFill>
                <a:latin typeface="Monaco" pitchFamily="2" charset="0"/>
              </a:rPr>
              <a:t>.XPath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"//a[text()='Log On']"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));</a:t>
            </a:r>
          </a:p>
          <a:p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logOnLink.Click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();</a:t>
            </a:r>
            <a:endParaRPr lang="en-US" dirty="0">
              <a:solidFill>
                <a:prstClr val="black"/>
              </a:solidFill>
              <a:latin typeface="Monaco" pitchFamily="2" charset="0"/>
            </a:endParaRPr>
          </a:p>
        </p:txBody>
      </p:sp>
      <p:sp>
        <p:nvSpPr>
          <p:cNvPr id="10" name="Стрелка вниз 9"/>
          <p:cNvSpPr/>
          <p:nvPr/>
        </p:nvSpPr>
        <p:spPr>
          <a:xfrm>
            <a:off x="3419872" y="4365104"/>
            <a:ext cx="576064" cy="504056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699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effectLst/>
              </a:rPr>
              <a:t>И</a:t>
            </a:r>
            <a:r>
              <a:rPr lang="en-US" dirty="0">
                <a:effectLst/>
              </a:rPr>
              <a:t>,</a:t>
            </a:r>
            <a:r>
              <a:rPr lang="ru-RU" dirty="0" smtClean="0">
                <a:effectLst/>
              </a:rPr>
              <a:t> </a:t>
            </a:r>
            <a:r>
              <a:rPr lang="ru-RU" dirty="0">
                <a:effectLst/>
              </a:rPr>
              <a:t>если у вас все под </a:t>
            </a:r>
            <a:r>
              <a:rPr lang="ru-RU" dirty="0" smtClean="0">
                <a:effectLst/>
              </a:rPr>
              <a:t>контролем</a:t>
            </a:r>
            <a:r>
              <a:rPr lang="en-US" dirty="0" smtClean="0">
                <a:effectLst/>
              </a:rPr>
              <a:t>…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7</a:t>
            </a:fld>
            <a:endParaRPr lang="ru-RU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4"/>
            <a:ext cx="9144000" cy="49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167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Вам не нужен </a:t>
            </a:r>
            <a:r>
              <a:rPr lang="en-US" dirty="0" smtClean="0"/>
              <a:t>Page Object!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8</a:t>
            </a:fld>
            <a:endParaRPr lang="ru-RU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8388"/>
            <a:ext cx="9144000" cy="46355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192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ожидалось после предыдущего слайда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9</a:t>
            </a:fld>
            <a:endParaRPr lang="ru-RU"/>
          </a:p>
        </p:txBody>
      </p:sp>
      <p:pic>
        <p:nvPicPr>
          <p:cNvPr id="1026" name="Picture 2" descr="http://web-images.chacha.com/images/signs-you-are-a-rock-concert-douche-1578639408-jul-29-2012-600x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746" y="-1682718"/>
            <a:ext cx="9179745" cy="61198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73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atdays.com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DD3333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D3333"/>
      </a:hlink>
      <a:folHlink>
        <a:srgbClr val="DD3333"/>
      </a:folHlink>
    </a:clrScheme>
    <a:fontScheme name="Остин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1356</TotalTime>
  <Words>699</Words>
  <Application>Microsoft Office PowerPoint</Application>
  <PresentationFormat>Экран (4:3)</PresentationFormat>
  <Paragraphs>265</Paragraphs>
  <Slides>36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37" baseType="lpstr">
      <vt:lpstr>Тема Office</vt:lpstr>
      <vt:lpstr>За пределами PageObject</vt:lpstr>
      <vt:lpstr>Вам действительно нужен Page Object?</vt:lpstr>
      <vt:lpstr>Нет. Если у вас парочка несложных тестов</vt:lpstr>
      <vt:lpstr>Нет. Если у вас несколько сложных тестов</vt:lpstr>
      <vt:lpstr>Ведь код можно улучшить</vt:lpstr>
      <vt:lpstr>Как улучшить?</vt:lpstr>
      <vt:lpstr>И, если у вас все под контролем…</vt:lpstr>
      <vt:lpstr>Вам не нужен Page Object!</vt:lpstr>
      <vt:lpstr>Что ожидалось после предыдущего слайда</vt:lpstr>
      <vt:lpstr>Но, получилось в итоге…</vt:lpstr>
      <vt:lpstr>Иногда, мы не можем контролировать ВСЁ</vt:lpstr>
      <vt:lpstr>Иногда, мы не можем контролировать ВСЁ</vt:lpstr>
      <vt:lpstr>PageObject – он как книжная полка</vt:lpstr>
      <vt:lpstr> Page Object – он гибкий</vt:lpstr>
      <vt:lpstr>PageObject – главная цель</vt:lpstr>
      <vt:lpstr>Свойства PageObject</vt:lpstr>
      <vt:lpstr>А выглядит всё вот так</vt:lpstr>
      <vt:lpstr>Демо!</vt:lpstr>
      <vt:lpstr>Что это было? – статический Page object!</vt:lpstr>
      <vt:lpstr>Позитив 01: Тест стал читабелен</vt:lpstr>
      <vt:lpstr>Позитив 2: Удобная «точка входа» в страницы</vt:lpstr>
      <vt:lpstr>Позитив 3: Driver стал доступен отовсюду!</vt:lpstr>
      <vt:lpstr>И еще раз о позитиве</vt:lpstr>
      <vt:lpstr>Ограничения статического класса в C#</vt:lpstr>
      <vt:lpstr>Гибкость – это важно. Page Object как Object</vt:lpstr>
      <vt:lpstr>Тест не изменился! Спасибо, MyPages</vt:lpstr>
      <vt:lpstr>Изменения в MyPages</vt:lpstr>
      <vt:lpstr>Новая структура проекта</vt:lpstr>
      <vt:lpstr>AbstractPageBase</vt:lpstr>
      <vt:lpstr>PaymentResultPage</vt:lpstr>
      <vt:lpstr>Changelog</vt:lpstr>
      <vt:lpstr>Интерфейсы и Роли</vt:lpstr>
      <vt:lpstr>Iinvokable</vt:lpstr>
      <vt:lpstr>НужнаяPage.Invoke():</vt:lpstr>
      <vt:lpstr>Что дает нам Iinvokable?</vt:lpstr>
      <vt:lpstr>Что дает нам Iinvokable?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test automation</dc:title>
  <dc:creator>test</dc:creator>
  <cp:lastModifiedBy>dzhariy</cp:lastModifiedBy>
  <cp:revision>76</cp:revision>
  <dcterms:created xsi:type="dcterms:W3CDTF">2012-12-17T21:03:07Z</dcterms:created>
  <dcterms:modified xsi:type="dcterms:W3CDTF">2013-01-13T23:50:11Z</dcterms:modified>
</cp:coreProperties>
</file>